
<file path=[Content_Types].xml><?xml version="1.0" encoding="utf-8"?>
<Types xmlns="http://schemas.openxmlformats.org/package/2006/content-types">
  <Default Extension="emf" ContentType="image/x-emf"/>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57"/>
  </p:notesMasterIdLst>
  <p:handoutMasterIdLst>
    <p:handoutMasterId r:id="rId58"/>
  </p:handoutMasterIdLst>
  <p:sldIdLst>
    <p:sldId id="281" r:id="rId2"/>
    <p:sldId id="350" r:id="rId3"/>
    <p:sldId id="282" r:id="rId4"/>
    <p:sldId id="316" r:id="rId5"/>
    <p:sldId id="284" r:id="rId6"/>
    <p:sldId id="318" r:id="rId7"/>
    <p:sldId id="279" r:id="rId8"/>
    <p:sldId id="288" r:id="rId9"/>
    <p:sldId id="315" r:id="rId10"/>
    <p:sldId id="349" r:id="rId11"/>
    <p:sldId id="335" r:id="rId12"/>
    <p:sldId id="300" r:id="rId13"/>
    <p:sldId id="301" r:id="rId14"/>
    <p:sldId id="336" r:id="rId15"/>
    <p:sldId id="324" r:id="rId16"/>
    <p:sldId id="317" r:id="rId17"/>
    <p:sldId id="338" r:id="rId18"/>
    <p:sldId id="339" r:id="rId19"/>
    <p:sldId id="340" r:id="rId20"/>
    <p:sldId id="341" r:id="rId21"/>
    <p:sldId id="343" r:id="rId22"/>
    <p:sldId id="344" r:id="rId23"/>
    <p:sldId id="345" r:id="rId24"/>
    <p:sldId id="346" r:id="rId25"/>
    <p:sldId id="347" r:id="rId26"/>
    <p:sldId id="325" r:id="rId27"/>
    <p:sldId id="327" r:id="rId28"/>
    <p:sldId id="328" r:id="rId29"/>
    <p:sldId id="329" r:id="rId30"/>
    <p:sldId id="330" r:id="rId31"/>
    <p:sldId id="348" r:id="rId32"/>
    <p:sldId id="312" r:id="rId33"/>
    <p:sldId id="304" r:id="rId34"/>
    <p:sldId id="296" r:id="rId35"/>
    <p:sldId id="283" r:id="rId36"/>
    <p:sldId id="290" r:id="rId37"/>
    <p:sldId id="264" r:id="rId38"/>
    <p:sldId id="275" r:id="rId39"/>
    <p:sldId id="269" r:id="rId40"/>
    <p:sldId id="271" r:id="rId41"/>
    <p:sldId id="297" r:id="rId42"/>
    <p:sldId id="298" r:id="rId43"/>
    <p:sldId id="299" r:id="rId44"/>
    <p:sldId id="302" r:id="rId45"/>
    <p:sldId id="305" r:id="rId46"/>
    <p:sldId id="323" r:id="rId47"/>
    <p:sldId id="306" r:id="rId48"/>
    <p:sldId id="257" r:id="rId49"/>
    <p:sldId id="258" r:id="rId50"/>
    <p:sldId id="261" r:id="rId51"/>
    <p:sldId id="313" r:id="rId52"/>
    <p:sldId id="286" r:id="rId53"/>
    <p:sldId id="303" r:id="rId54"/>
    <p:sldId id="310" r:id="rId55"/>
    <p:sldId id="333" r:id="rId56"/>
  </p:sldIdLst>
  <p:sldSz cx="10058400" cy="7772400"/>
  <p:notesSz cx="6858000" cy="9077325"/>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509412" algn="l" rtl="0" fontAlgn="base">
      <a:spcBef>
        <a:spcPct val="0"/>
      </a:spcBef>
      <a:spcAft>
        <a:spcPct val="0"/>
      </a:spcAft>
      <a:defRPr kern="1200">
        <a:solidFill>
          <a:schemeClr val="tx1"/>
        </a:solidFill>
        <a:latin typeface="Arial" charset="0"/>
        <a:ea typeface="ＭＳ Ｐゴシック" charset="0"/>
        <a:cs typeface="+mn-cs"/>
      </a:defRPr>
    </a:lvl2pPr>
    <a:lvl3pPr marL="1018824" algn="l" rtl="0" fontAlgn="base">
      <a:spcBef>
        <a:spcPct val="0"/>
      </a:spcBef>
      <a:spcAft>
        <a:spcPct val="0"/>
      </a:spcAft>
      <a:defRPr kern="1200">
        <a:solidFill>
          <a:schemeClr val="tx1"/>
        </a:solidFill>
        <a:latin typeface="Arial" charset="0"/>
        <a:ea typeface="ＭＳ Ｐゴシック" charset="0"/>
        <a:cs typeface="+mn-cs"/>
      </a:defRPr>
    </a:lvl3pPr>
    <a:lvl4pPr marL="1528237" algn="l" rtl="0" fontAlgn="base">
      <a:spcBef>
        <a:spcPct val="0"/>
      </a:spcBef>
      <a:spcAft>
        <a:spcPct val="0"/>
      </a:spcAft>
      <a:defRPr kern="1200">
        <a:solidFill>
          <a:schemeClr val="tx1"/>
        </a:solidFill>
        <a:latin typeface="Arial" charset="0"/>
        <a:ea typeface="ＭＳ Ｐゴシック" charset="0"/>
        <a:cs typeface="+mn-cs"/>
      </a:defRPr>
    </a:lvl4pPr>
    <a:lvl5pPr marL="2037649" algn="l" rtl="0" fontAlgn="base">
      <a:spcBef>
        <a:spcPct val="0"/>
      </a:spcBef>
      <a:spcAft>
        <a:spcPct val="0"/>
      </a:spcAft>
      <a:defRPr kern="1200">
        <a:solidFill>
          <a:schemeClr val="tx1"/>
        </a:solidFill>
        <a:latin typeface="Arial" charset="0"/>
        <a:ea typeface="ＭＳ Ｐゴシック" charset="0"/>
        <a:cs typeface="+mn-cs"/>
      </a:defRPr>
    </a:lvl5pPr>
    <a:lvl6pPr marL="2547061" algn="l" defTabSz="509412" rtl="0" eaLnBrk="1" latinLnBrk="0" hangingPunct="1">
      <a:defRPr kern="1200">
        <a:solidFill>
          <a:schemeClr val="tx1"/>
        </a:solidFill>
        <a:latin typeface="Arial" charset="0"/>
        <a:ea typeface="ＭＳ Ｐゴシック" charset="0"/>
        <a:cs typeface="+mn-cs"/>
      </a:defRPr>
    </a:lvl6pPr>
    <a:lvl7pPr marL="3056473" algn="l" defTabSz="509412" rtl="0" eaLnBrk="1" latinLnBrk="0" hangingPunct="1">
      <a:defRPr kern="1200">
        <a:solidFill>
          <a:schemeClr val="tx1"/>
        </a:solidFill>
        <a:latin typeface="Arial" charset="0"/>
        <a:ea typeface="ＭＳ Ｐゴシック" charset="0"/>
        <a:cs typeface="+mn-cs"/>
      </a:defRPr>
    </a:lvl7pPr>
    <a:lvl8pPr marL="3565886" algn="l" defTabSz="509412" rtl="0" eaLnBrk="1" latinLnBrk="0" hangingPunct="1">
      <a:defRPr kern="1200">
        <a:solidFill>
          <a:schemeClr val="tx1"/>
        </a:solidFill>
        <a:latin typeface="Arial" charset="0"/>
        <a:ea typeface="ＭＳ Ｐゴシック" charset="0"/>
        <a:cs typeface="+mn-cs"/>
      </a:defRPr>
    </a:lvl8pPr>
    <a:lvl9pPr marL="4075298" algn="l" defTabSz="509412"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859">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Brugere" initials="IB" lastIdx="2" clrIdx="0">
    <p:extLst>
      <p:ext uri="{19B8F6BF-5375-455C-9EA6-DF929625EA0E}">
        <p15:presenceInfo xmlns:p15="http://schemas.microsoft.com/office/powerpoint/2012/main" userId="0ef6810504905c6f" providerId="Windows Live"/>
      </p:ext>
    </p:extLst>
  </p:cmAuthor>
  <p:cmAuthor id="2" name="Guest User" initials="GU" lastIdx="1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031E39"/>
    <a:srgbClr val="DDDDDD"/>
    <a:srgbClr val="031932"/>
    <a:srgbClr val="00182D"/>
    <a:srgbClr val="00172D"/>
    <a:srgbClr val="0066CC"/>
    <a:srgbClr val="3366FF"/>
    <a:srgbClr val="CC99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386" y="120"/>
      </p:cViewPr>
      <p:guideLst>
        <p:guide orient="horz" pos="2448"/>
        <p:guide pos="316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59"/>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28T12:17:37.427" idx="5">
    <p:pos x="10" y="10"/>
    <p:text>Switched font?
</p:text>
    <p:extLst>
      <p:ext uri="{C676402C-5697-4E1C-873F-D02D1690AC5C}">
        <p15:threadingInfo xmlns:p15="http://schemas.microsoft.com/office/powerpoint/2012/main" timeZoneBias="420"/>
      </p:ext>
    </p:extLst>
  </p:cm>
  <p:cm authorId="2" dt="2020-04-28T12:17:56.896" idx="6">
    <p:pos x="10" y="106"/>
    <p:text>In general, need to clean up and REDUCE text
</p:text>
    <p:extLst>
      <p:ext uri="{C676402C-5697-4E1C-873F-D02D1690AC5C}">
        <p15:threadingInfo xmlns:p15="http://schemas.microsoft.com/office/powerpoint/2012/main" timeZoneBias="420">
          <p15:parentCm authorId="2" idx="5"/>
        </p15:threadingInfo>
      </p:ext>
    </p:extLst>
  </p:cm>
  <p:cm authorId="2" dt="2020-04-28T12:20:21.990" idx="8">
    <p:pos x="106" y="106"/>
    <p:text>Need a clear: data-&gt;network -&gt; evaluation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28T12:33:31.930" idx="13">
    <p:pos x="10" y="10"/>
    <p:text>Explain what they are, each and what the task is for each,  concretely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4-28T12:44:04.119" idx="14">
    <p:pos x="10" y="10"/>
    <p:text>Use animations!
</p:text>
    <p:extLst>
      <p:ext uri="{C676402C-5697-4E1C-873F-D02D1690AC5C}">
        <p15:threadingInfo xmlns:p15="http://schemas.microsoft.com/office/powerpoint/2012/main" timeZoneBias="420"/>
      </p:ext>
    </p:extLst>
  </p:cm>
  <p:cm authorId="2" dt="2020-04-28T12:46:10.354" idx="17">
    <p:pos x="10" y="106"/>
    <p:text>Illustrations of formulae. (I am lost)
</p:text>
    <p:extLst>
      <p:ext uri="{C676402C-5697-4E1C-873F-D02D1690AC5C}">
        <p15:threadingInfo xmlns:p15="http://schemas.microsoft.com/office/powerpoint/2012/main" timeZoneBias="420">
          <p15:parentCm authorId="2" idx="14"/>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20835" name="Rectangle 3"/>
          <p:cNvSpPr>
            <a:spLocks noGrp="1" noChangeArrowheads="1"/>
          </p:cNvSpPr>
          <p:nvPr>
            <p:ph type="dt" sz="quarter" idx="1"/>
          </p:nvPr>
        </p:nvSpPr>
        <p:spPr bwMode="auto">
          <a:xfrm>
            <a:off x="3884613"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20836" name="Rectangle 4"/>
          <p:cNvSpPr>
            <a:spLocks noGrp="1" noChangeArrowheads="1"/>
          </p:cNvSpPr>
          <p:nvPr>
            <p:ph type="ftr" sz="quarter" idx="2"/>
          </p:nvPr>
        </p:nvSpPr>
        <p:spPr bwMode="auto">
          <a:xfrm>
            <a:off x="0" y="862171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20837" name="Rectangle 5"/>
          <p:cNvSpPr>
            <a:spLocks noGrp="1" noChangeArrowheads="1"/>
          </p:cNvSpPr>
          <p:nvPr>
            <p:ph type="sldNum" sz="quarter" idx="3"/>
          </p:nvPr>
        </p:nvSpPr>
        <p:spPr bwMode="auto">
          <a:xfrm>
            <a:off x="3884613" y="862171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EF7D8D5-3EA1-6A4B-AFC3-7C5AD6B72123}" type="slidenum">
              <a:rPr lang="en-US"/>
              <a:pPr/>
              <a:t>‹#›</a:t>
            </a:fld>
            <a:endParaRPr lang="en-US"/>
          </a:p>
        </p:txBody>
      </p:sp>
    </p:spTree>
    <p:extLst>
      <p:ext uri="{BB962C8B-B14F-4D97-AF65-F5344CB8AC3E}">
        <p14:creationId xmlns:p14="http://schemas.microsoft.com/office/powerpoint/2010/main" val="2096014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1026"/>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6387" name="Rectangle 1027"/>
          <p:cNvSpPr>
            <a:spLocks noGrp="1" noChangeArrowheads="1"/>
          </p:cNvSpPr>
          <p:nvPr>
            <p:ph type="dt" idx="1"/>
          </p:nvPr>
        </p:nvSpPr>
        <p:spPr bwMode="auto">
          <a:xfrm>
            <a:off x="3884613"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5364" name="Rectangle 1028"/>
          <p:cNvSpPr>
            <a:spLocks noGrp="1" noRot="1" noChangeAspect="1" noChangeArrowheads="1" noTextEdit="1"/>
          </p:cNvSpPr>
          <p:nvPr>
            <p:ph type="sldImg" idx="2"/>
          </p:nvPr>
        </p:nvSpPr>
        <p:spPr bwMode="auto">
          <a:xfrm>
            <a:off x="1227138" y="681038"/>
            <a:ext cx="4405312" cy="3403600"/>
          </a:xfrm>
          <a:prstGeom prst="rect">
            <a:avLst/>
          </a:prstGeom>
          <a:noFill/>
          <a:ln w="9525">
            <a:solidFill>
              <a:srgbClr val="000000"/>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6389" name="Rectangle 1029"/>
          <p:cNvSpPr>
            <a:spLocks noGrp="1" noChangeArrowheads="1"/>
          </p:cNvSpPr>
          <p:nvPr>
            <p:ph type="body" sz="quarter" idx="3"/>
          </p:nvPr>
        </p:nvSpPr>
        <p:spPr bwMode="auto">
          <a:xfrm>
            <a:off x="685800" y="4311650"/>
            <a:ext cx="5486400" cy="408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1030"/>
          <p:cNvSpPr>
            <a:spLocks noGrp="1" noChangeArrowheads="1"/>
          </p:cNvSpPr>
          <p:nvPr>
            <p:ph type="ftr" sz="quarter" idx="4"/>
          </p:nvPr>
        </p:nvSpPr>
        <p:spPr bwMode="auto">
          <a:xfrm>
            <a:off x="0" y="862171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6391" name="Rectangle 1031"/>
          <p:cNvSpPr>
            <a:spLocks noGrp="1" noChangeArrowheads="1"/>
          </p:cNvSpPr>
          <p:nvPr>
            <p:ph type="sldNum" sz="quarter" idx="5"/>
          </p:nvPr>
        </p:nvSpPr>
        <p:spPr bwMode="auto">
          <a:xfrm>
            <a:off x="3884613" y="862171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8A0F123-B0C2-4649-A189-3FFD9106AD8F}" type="slidenum">
              <a:rPr lang="en-US"/>
              <a:pPr/>
              <a:t>‹#›</a:t>
            </a:fld>
            <a:endParaRPr lang="en-US"/>
          </a:p>
        </p:txBody>
      </p:sp>
    </p:spTree>
    <p:extLst>
      <p:ext uri="{BB962C8B-B14F-4D97-AF65-F5344CB8AC3E}">
        <p14:creationId xmlns:p14="http://schemas.microsoft.com/office/powerpoint/2010/main" val="35352110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300" kern="1200">
        <a:solidFill>
          <a:schemeClr val="tx1"/>
        </a:solidFill>
        <a:latin typeface="Arial" charset="0"/>
        <a:ea typeface="ＭＳ Ｐゴシック" charset="0"/>
        <a:cs typeface="+mn-cs"/>
      </a:defRPr>
    </a:lvl1pPr>
    <a:lvl2pPr marL="509412" algn="l" rtl="0" eaLnBrk="0" fontAlgn="base" hangingPunct="0">
      <a:spcBef>
        <a:spcPct val="30000"/>
      </a:spcBef>
      <a:spcAft>
        <a:spcPct val="0"/>
      </a:spcAft>
      <a:defRPr sz="1300" kern="1200">
        <a:solidFill>
          <a:schemeClr val="tx1"/>
        </a:solidFill>
        <a:latin typeface="Arial" charset="0"/>
        <a:ea typeface="ＭＳ Ｐゴシック" charset="0"/>
        <a:cs typeface="+mn-cs"/>
      </a:defRPr>
    </a:lvl2pPr>
    <a:lvl3pPr marL="1018824" algn="l" rtl="0" eaLnBrk="0" fontAlgn="base" hangingPunct="0">
      <a:spcBef>
        <a:spcPct val="30000"/>
      </a:spcBef>
      <a:spcAft>
        <a:spcPct val="0"/>
      </a:spcAft>
      <a:defRPr sz="1300" kern="1200">
        <a:solidFill>
          <a:schemeClr val="tx1"/>
        </a:solidFill>
        <a:latin typeface="Arial" charset="0"/>
        <a:ea typeface="ＭＳ Ｐゴシック" charset="0"/>
        <a:cs typeface="+mn-cs"/>
      </a:defRPr>
    </a:lvl3pPr>
    <a:lvl4pPr marL="1528237" algn="l" rtl="0" eaLnBrk="0" fontAlgn="base" hangingPunct="0">
      <a:spcBef>
        <a:spcPct val="30000"/>
      </a:spcBef>
      <a:spcAft>
        <a:spcPct val="0"/>
      </a:spcAft>
      <a:defRPr sz="1300" kern="1200">
        <a:solidFill>
          <a:schemeClr val="tx1"/>
        </a:solidFill>
        <a:latin typeface="Arial" charset="0"/>
        <a:ea typeface="ＭＳ Ｐゴシック" charset="0"/>
        <a:cs typeface="+mn-cs"/>
      </a:defRPr>
    </a:lvl4pPr>
    <a:lvl5pPr marL="2037649" algn="l" rtl="0" eaLnBrk="0" fontAlgn="base" hangingPunct="0">
      <a:spcBef>
        <a:spcPct val="30000"/>
      </a:spcBef>
      <a:spcAft>
        <a:spcPct val="0"/>
      </a:spcAft>
      <a:defRPr sz="1300" kern="1200">
        <a:solidFill>
          <a:schemeClr val="tx1"/>
        </a:solidFill>
        <a:latin typeface="Arial" charset="0"/>
        <a:ea typeface="ＭＳ Ｐゴシック" charset="0"/>
        <a:cs typeface="+mn-cs"/>
      </a:defRPr>
    </a:lvl5pPr>
    <a:lvl6pPr marL="2547061" algn="l" defTabSz="1018824" rtl="0" eaLnBrk="1" latinLnBrk="0" hangingPunct="1">
      <a:defRPr sz="1300" kern="1200">
        <a:solidFill>
          <a:schemeClr val="tx1"/>
        </a:solidFill>
        <a:latin typeface="+mn-lt"/>
        <a:ea typeface="+mn-ea"/>
        <a:cs typeface="+mn-cs"/>
      </a:defRPr>
    </a:lvl6pPr>
    <a:lvl7pPr marL="3056473" algn="l" defTabSz="1018824" rtl="0" eaLnBrk="1" latinLnBrk="0" hangingPunct="1">
      <a:defRPr sz="1300" kern="1200">
        <a:solidFill>
          <a:schemeClr val="tx1"/>
        </a:solidFill>
        <a:latin typeface="+mn-lt"/>
        <a:ea typeface="+mn-ea"/>
        <a:cs typeface="+mn-cs"/>
      </a:defRPr>
    </a:lvl7pPr>
    <a:lvl8pPr marL="3565886" algn="l" defTabSz="1018824" rtl="0" eaLnBrk="1" latinLnBrk="0" hangingPunct="1">
      <a:defRPr sz="1300" kern="1200">
        <a:solidFill>
          <a:schemeClr val="tx1"/>
        </a:solidFill>
        <a:latin typeface="+mn-lt"/>
        <a:ea typeface="+mn-ea"/>
        <a:cs typeface="+mn-cs"/>
      </a:defRPr>
    </a:lvl8pPr>
    <a:lvl9pPr marL="4075298" algn="l" defTabSz="101882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3</a:t>
            </a:fld>
            <a:endParaRPr lang="en-US"/>
          </a:p>
        </p:txBody>
      </p:sp>
    </p:spTree>
    <p:extLst>
      <p:ext uri="{BB962C8B-B14F-4D97-AF65-F5344CB8AC3E}">
        <p14:creationId xmlns:p14="http://schemas.microsoft.com/office/powerpoint/2010/main" val="3268071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baseline="0"/>
              <a:t> Networks can do worse than random</a:t>
            </a:r>
          </a:p>
          <a:p>
            <a:r>
              <a:rPr lang="en-US" baseline="0"/>
              <a:t>2. want: consistency *and* good performance</a:t>
            </a:r>
          </a:p>
          <a:p>
            <a:endParaRPr lang="en-US" baseline="0"/>
          </a:p>
          <a:p>
            <a:r>
              <a:rPr lang="en-US"/>
              <a:t>Different localities selected per dataset/task</a:t>
            </a:r>
          </a:p>
          <a:p>
            <a:r>
              <a:rPr lang="en-US"/>
              <a:t>Localities &gt; Model for selection</a:t>
            </a:r>
          </a:p>
          <a:p>
            <a:r>
              <a:rPr lang="en-US" b="1"/>
              <a:t>Bold</a:t>
            </a:r>
            <a:r>
              <a:rPr lang="en-US"/>
              <a:t>: models in top-10%. (N &gt; 100) </a:t>
            </a:r>
          </a:p>
          <a:p>
            <a:r>
              <a:rPr lang="en-US" baseline="0"/>
              <a:t> </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39</a:t>
            </a:fld>
            <a:endParaRPr lang="en-US"/>
          </a:p>
        </p:txBody>
      </p:sp>
    </p:spTree>
    <p:extLst>
      <p:ext uri="{BB962C8B-B14F-4D97-AF65-F5344CB8AC3E}">
        <p14:creationId xmlns:p14="http://schemas.microsoft.com/office/powerpoint/2010/main" val="113772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Better</a:t>
            </a:r>
            <a:r>
              <a:rPr lang="en-US" baseline="0"/>
              <a:t> task models don</a:t>
            </a:r>
            <a:r>
              <a:rPr lang="mr-IN" baseline="0"/>
              <a:t>’</a:t>
            </a:r>
            <a:r>
              <a:rPr lang="en-US" baseline="0"/>
              <a:t>t matter if we’re using the wrong network.</a:t>
            </a:r>
          </a:p>
          <a:p>
            <a:r>
              <a:rPr lang="en-US" baseline="0"/>
              <a:t>Cant have general purpose networks</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40</a:t>
            </a:fld>
            <a:endParaRPr lang="en-US"/>
          </a:p>
        </p:txBody>
      </p:sp>
    </p:spTree>
    <p:extLst>
      <p:ext uri="{BB962C8B-B14F-4D97-AF65-F5344CB8AC3E}">
        <p14:creationId xmlns:p14="http://schemas.microsoft.com/office/powerpoint/2010/main" val="69193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41</a:t>
            </a:fld>
            <a:endParaRPr lang="en-US"/>
          </a:p>
        </p:txBody>
      </p:sp>
    </p:spTree>
    <p:extLst>
      <p:ext uri="{BB962C8B-B14F-4D97-AF65-F5344CB8AC3E}">
        <p14:creationId xmlns:p14="http://schemas.microsoft.com/office/powerpoint/2010/main" val="586941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Kernels</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42</a:t>
            </a:fld>
            <a:endParaRPr lang="en-US"/>
          </a:p>
        </p:txBody>
      </p:sp>
    </p:spTree>
    <p:extLst>
      <p:ext uri="{BB962C8B-B14F-4D97-AF65-F5344CB8AC3E}">
        <p14:creationId xmlns:p14="http://schemas.microsoft.com/office/powerpoint/2010/main" val="777130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43</a:t>
            </a:fld>
            <a:endParaRPr lang="en-US"/>
          </a:p>
        </p:txBody>
      </p:sp>
    </p:spTree>
    <p:extLst>
      <p:ext uri="{BB962C8B-B14F-4D97-AF65-F5344CB8AC3E}">
        <p14:creationId xmlns:p14="http://schemas.microsoft.com/office/powerpoint/2010/main" val="2492536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MovieLens</a:t>
            </a:r>
            <a:r>
              <a:rPr lang="en-US" baseline="0"/>
              <a:t> and </a:t>
            </a:r>
            <a:r>
              <a:rPr lang="en-US" baseline="0" err="1"/>
              <a:t>BeerAdvocate</a:t>
            </a:r>
            <a:r>
              <a:rPr lang="en-US" baseline="0"/>
              <a:t> don</a:t>
            </a:r>
            <a:r>
              <a:rPr lang="mr-IN" baseline="0"/>
              <a:t>’</a:t>
            </a:r>
            <a:r>
              <a:rPr lang="en-US" baseline="0"/>
              <a:t>t actually have networks. They have authorities</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44</a:t>
            </a:fld>
            <a:endParaRPr lang="en-US"/>
          </a:p>
        </p:txBody>
      </p:sp>
    </p:spTree>
    <p:extLst>
      <p:ext uri="{BB962C8B-B14F-4D97-AF65-F5344CB8AC3E}">
        <p14:creationId xmlns:p14="http://schemas.microsoft.com/office/powerpoint/2010/main" val="260497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 Significance</a:t>
            </a:r>
            <a:r>
              <a:rPr lang="en-US" baseline="0"/>
              <a:t> over a collection of networks</a:t>
            </a:r>
          </a:p>
          <a:p>
            <a:r>
              <a:rPr lang="mr-IN" baseline="0"/>
              <a:t>–</a:t>
            </a:r>
            <a:r>
              <a:rPr lang="en-US" baseline="0"/>
              <a:t> If any model performs well, do we have a network? </a:t>
            </a:r>
            <a:endParaRPr lang="en-US"/>
          </a:p>
          <a:p>
            <a:endParaRPr lang="en-US"/>
          </a:p>
          <a:p>
            <a:r>
              <a:rPr lang="en-US"/>
              <a:t>40 bytes/correct,</a:t>
            </a:r>
            <a:r>
              <a:rPr lang="en-US" baseline="0"/>
              <a:t> </a:t>
            </a:r>
            <a:r>
              <a:rPr lang="en-US" baseline="0" err="1"/>
              <a:t>movielens</a:t>
            </a:r>
            <a:r>
              <a:rPr lang="en-US" baseline="0"/>
              <a:t> activity-top</a:t>
            </a:r>
          </a:p>
          <a:p>
            <a:r>
              <a:rPr lang="en-US" baseline="0"/>
              <a:t>400 bytes/correct </a:t>
            </a:r>
            <a:r>
              <a:rPr lang="en-US" baseline="0" err="1"/>
              <a:t>lastfm</a:t>
            </a:r>
            <a:endParaRPr lang="en-US" baseline="0"/>
          </a:p>
          <a:p>
            <a:endParaRPr lang="en-US" baseline="0"/>
          </a:p>
          <a:p>
            <a:r>
              <a:rPr lang="en-US" baseline="0"/>
              <a:t>Actual network much more robust to noise</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45</a:t>
            </a:fld>
            <a:endParaRPr lang="en-US"/>
          </a:p>
        </p:txBody>
      </p:sp>
    </p:spTree>
    <p:extLst>
      <p:ext uri="{BB962C8B-B14F-4D97-AF65-F5344CB8AC3E}">
        <p14:creationId xmlns:p14="http://schemas.microsoft.com/office/powerpoint/2010/main" val="303935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a:solidFill>
                  <a:schemeClr val="tx1"/>
                </a:solidFill>
              </a:rPr>
              <a:t>Challenges</a:t>
            </a:r>
            <a:r>
              <a:rPr lang="en-US">
                <a:solidFill>
                  <a:schemeClr val="tx1"/>
                </a:solidFill>
              </a:rPr>
              <a:t>: Missing edges (e.g. no phone, no app), bias</a:t>
            </a:r>
          </a:p>
          <a:p>
            <a:endParaRPr lang="en-US"/>
          </a:p>
        </p:txBody>
      </p:sp>
      <p:sp>
        <p:nvSpPr>
          <p:cNvPr id="4" name="Slide Number Placeholder 3"/>
          <p:cNvSpPr>
            <a:spLocks noGrp="1"/>
          </p:cNvSpPr>
          <p:nvPr>
            <p:ph type="sldNum" sz="quarter" idx="5"/>
          </p:nvPr>
        </p:nvSpPr>
        <p:spPr/>
        <p:txBody>
          <a:bodyPr/>
          <a:lstStyle/>
          <a:p>
            <a:fld id="{08A0F123-B0C2-4649-A189-3FFD9106AD8F}" type="slidenum">
              <a:rPr lang="en-US" smtClean="0"/>
              <a:pPr/>
              <a:t>4</a:t>
            </a:fld>
            <a:endParaRPr lang="en-US"/>
          </a:p>
        </p:txBody>
      </p:sp>
    </p:spTree>
    <p:extLst>
      <p:ext uri="{BB962C8B-B14F-4D97-AF65-F5344CB8AC3E}">
        <p14:creationId xmlns:p14="http://schemas.microsoft.com/office/powerpoint/2010/main" val="232140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Our work: Nature</a:t>
            </a:r>
            <a:r>
              <a:rPr lang="en-US" baseline="0"/>
              <a:t> Scientific Reports</a:t>
            </a:r>
          </a:p>
          <a:p>
            <a:endParaRPr lang="en-US" baseline="0"/>
          </a:p>
          <a:p>
            <a:endParaRPr lang="en-US" baseline="0"/>
          </a:p>
          <a:p>
            <a:r>
              <a:rPr lang="en-US" baseline="0"/>
              <a:t>Left (Association Network), Right (Affiliation Network)</a:t>
            </a:r>
          </a:p>
          <a:p>
            <a:endParaRPr lang="en-US" baseline="0"/>
          </a:p>
          <a:p>
            <a:r>
              <a:rPr lang="en-US" baseline="0"/>
              <a:t>Results:</a:t>
            </a:r>
          </a:p>
          <a:p>
            <a:r>
              <a:rPr lang="en-US" baseline="0"/>
              <a:t>Dunbar number: 4</a:t>
            </a:r>
            <a:r>
              <a:rPr lang="mr-IN" baseline="0"/>
              <a:t>–</a:t>
            </a:r>
            <a:r>
              <a:rPr lang="en-US" baseline="0"/>
              <a:t>6 individuals</a:t>
            </a:r>
          </a:p>
          <a:p>
            <a:r>
              <a:rPr lang="en-US" baseline="0"/>
              <a:t>Time scale: &gt;10 minutes, affiliation networks better</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7</a:t>
            </a:fld>
            <a:endParaRPr lang="en-US"/>
          </a:p>
        </p:txBody>
      </p:sp>
    </p:spTree>
    <p:extLst>
      <p:ext uri="{BB962C8B-B14F-4D97-AF65-F5344CB8AC3E}">
        <p14:creationId xmlns:p14="http://schemas.microsoft.com/office/powerpoint/2010/main" val="2043197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details on workflow</a:t>
            </a:r>
          </a:p>
        </p:txBody>
      </p:sp>
      <p:sp>
        <p:nvSpPr>
          <p:cNvPr id="4" name="Slide Number Placeholder 3"/>
          <p:cNvSpPr>
            <a:spLocks noGrp="1"/>
          </p:cNvSpPr>
          <p:nvPr>
            <p:ph type="sldNum" sz="quarter" idx="10"/>
          </p:nvPr>
        </p:nvSpPr>
        <p:spPr/>
        <p:txBody>
          <a:bodyPr/>
          <a:lstStyle/>
          <a:p>
            <a:fld id="{08A0F123-B0C2-4649-A189-3FFD9106AD8F}" type="slidenum">
              <a:rPr lang="en-US" smtClean="0"/>
              <a:pPr/>
              <a:t>9</a:t>
            </a:fld>
            <a:endParaRPr lang="en-US"/>
          </a:p>
        </p:txBody>
      </p:sp>
    </p:spTree>
    <p:extLst>
      <p:ext uri="{BB962C8B-B14F-4D97-AF65-F5344CB8AC3E}">
        <p14:creationId xmlns:p14="http://schemas.microsoft.com/office/powerpoint/2010/main" val="262334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12</a:t>
            </a:fld>
            <a:endParaRPr lang="en-US"/>
          </a:p>
        </p:txBody>
      </p:sp>
    </p:spTree>
    <p:extLst>
      <p:ext uri="{BB962C8B-B14F-4D97-AF65-F5344CB8AC3E}">
        <p14:creationId xmlns:p14="http://schemas.microsoft.com/office/powerpoint/2010/main" val="3986129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13</a:t>
            </a:fld>
            <a:endParaRPr lang="en-US"/>
          </a:p>
        </p:txBody>
      </p:sp>
    </p:spTree>
    <p:extLst>
      <p:ext uri="{BB962C8B-B14F-4D97-AF65-F5344CB8AC3E}">
        <p14:creationId xmlns:p14="http://schemas.microsoft.com/office/powerpoint/2010/main" val="3278234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0F123-B0C2-4649-A189-3FFD9106AD8F}" type="slidenum">
              <a:rPr lang="en-US" smtClean="0"/>
              <a:pPr/>
              <a:t>27</a:t>
            </a:fld>
            <a:endParaRPr lang="en-US"/>
          </a:p>
        </p:txBody>
      </p:sp>
    </p:spTree>
    <p:extLst>
      <p:ext uri="{BB962C8B-B14F-4D97-AF65-F5344CB8AC3E}">
        <p14:creationId xmlns:p14="http://schemas.microsoft.com/office/powerpoint/2010/main" val="50870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37</a:t>
            </a:fld>
            <a:endParaRPr lang="en-US"/>
          </a:p>
        </p:txBody>
      </p:sp>
    </p:spTree>
    <p:extLst>
      <p:ext uri="{BB962C8B-B14F-4D97-AF65-F5344CB8AC3E}">
        <p14:creationId xmlns:p14="http://schemas.microsoft.com/office/powerpoint/2010/main" val="392305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Table should be focus</a:t>
            </a:r>
          </a:p>
          <a:p>
            <a:endParaRPr lang="en-US"/>
          </a:p>
          <a:p>
            <a:r>
              <a:rPr lang="en-US"/>
              <a:t>Generate networks of varying density over models</a:t>
            </a:r>
          </a:p>
          <a:p>
            <a:r>
              <a:rPr lang="en-US"/>
              <a:t>Network model selection over </a:t>
            </a:r>
            <a:r>
              <a:rPr lang="en-US" i="1"/>
              <a:t>many</a:t>
            </a:r>
            <a:r>
              <a:rPr lang="en-US"/>
              <a:t> label-sets</a:t>
            </a:r>
          </a:p>
          <a:p>
            <a:r>
              <a:rPr lang="en-US" err="1"/>
              <a:t>Last.fm</a:t>
            </a:r>
            <a:r>
              <a:rPr lang="en-US"/>
              <a:t> also has a user-defined social network</a:t>
            </a:r>
          </a:p>
          <a:p>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38</a:t>
            </a:fld>
            <a:endParaRPr lang="en-US"/>
          </a:p>
        </p:txBody>
      </p:sp>
    </p:spTree>
    <p:extLst>
      <p:ext uri="{BB962C8B-B14F-4D97-AF65-F5344CB8AC3E}">
        <p14:creationId xmlns:p14="http://schemas.microsoft.com/office/powerpoint/2010/main" val="1145342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DDDDDD"/>
        </a:solid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1508760" y="5181600"/>
            <a:ext cx="7040880" cy="1554480"/>
          </a:xfrm>
          <a:prstGeom prst="rect">
            <a:avLst/>
          </a:prstGeom>
        </p:spPr>
        <p:txBody>
          <a:bodyPr anchor="ctr"/>
          <a:lstStyle>
            <a:lvl1pPr marL="0" indent="0" algn="ctr">
              <a:buFontTx/>
              <a:buNone/>
              <a:defRPr>
                <a:solidFill>
                  <a:schemeClr val="tx1"/>
                </a:solidFill>
                <a:latin typeface="Linux Libertine" charset="0"/>
                <a:ea typeface="Linux Libertine" charset="0"/>
                <a:cs typeface="Linux Libertine" charset="0"/>
              </a:defRPr>
            </a:lvl1pPr>
          </a:lstStyle>
          <a:p>
            <a:pPr lvl="0"/>
            <a:r>
              <a:rPr lang="en-US" noProof="0"/>
              <a:t>Click to edit Master subtitle style</a:t>
            </a:r>
          </a:p>
        </p:txBody>
      </p:sp>
      <p:sp>
        <p:nvSpPr>
          <p:cNvPr id="5" name="Date Placeholder 4"/>
          <p:cNvSpPr>
            <a:spLocks noGrp="1" noChangeArrowheads="1"/>
          </p:cNvSpPr>
          <p:nvPr>
            <p:ph type="dt" sz="half" idx="10"/>
          </p:nvPr>
        </p:nvSpPr>
        <p:spPr bwMode="auto">
          <a:xfrm>
            <a:off x="502920" y="7077922"/>
            <a:ext cx="2346960" cy="539750"/>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1882" tIns="50941" rIns="101882" bIns="50941" numCol="1" anchor="t" anchorCtr="0" compatLnSpc="1">
            <a:prstTxWarp prst="textNoShape">
              <a:avLst/>
            </a:prstTxWarp>
          </a:bodyPr>
          <a:lstStyle>
            <a:lvl1pPr>
              <a:defRPr sz="1600">
                <a:latin typeface="Linux Libertine" charset="0"/>
                <a:ea typeface="Linux Libertine" charset="0"/>
                <a:cs typeface="Linux Libertine" charset="0"/>
              </a:defRPr>
            </a:lvl1pPr>
          </a:lstStyle>
          <a:p>
            <a:pPr>
              <a:defRPr/>
            </a:pPr>
            <a:endParaRPr lang="en-US"/>
          </a:p>
        </p:txBody>
      </p:sp>
      <p:sp>
        <p:nvSpPr>
          <p:cNvPr id="110" name="Rectangle 109"/>
          <p:cNvSpPr/>
          <p:nvPr userDrawn="1"/>
        </p:nvSpPr>
        <p:spPr>
          <a:xfrm>
            <a:off x="0" y="0"/>
            <a:ext cx="3101340" cy="5008880"/>
          </a:xfrm>
          <a:prstGeom prst="rect">
            <a:avLst/>
          </a:prstGeom>
          <a:solidFill>
            <a:srgbClr val="031932"/>
          </a:soli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grpSp>
        <p:nvGrpSpPr>
          <p:cNvPr id="111" name="Group 143"/>
          <p:cNvGrpSpPr>
            <a:grpSpLocks/>
          </p:cNvGrpSpPr>
          <p:nvPr userDrawn="1"/>
        </p:nvGrpSpPr>
        <p:grpSpPr bwMode="auto">
          <a:xfrm>
            <a:off x="0" y="949960"/>
            <a:ext cx="3101340" cy="3022600"/>
            <a:chOff x="768" y="240"/>
            <a:chExt cx="4549" cy="3984"/>
          </a:xfrm>
        </p:grpSpPr>
        <p:sp>
          <p:nvSpPr>
            <p:cNvPr id="112" name="Freeform 74"/>
            <p:cNvSpPr>
              <a:spLocks/>
            </p:cNvSpPr>
            <p:nvPr/>
          </p:nvSpPr>
          <p:spPr bwMode="auto">
            <a:xfrm>
              <a:off x="768" y="240"/>
              <a:ext cx="4549" cy="2900"/>
            </a:xfrm>
            <a:custGeom>
              <a:avLst/>
              <a:gdLst>
                <a:gd name="T0" fmla="*/ 1791 w 2292"/>
                <a:gd name="T1" fmla="*/ 1660 h 1660"/>
                <a:gd name="T2" fmla="*/ 2292 w 2292"/>
                <a:gd name="T3" fmla="*/ 1175 h 1660"/>
                <a:gd name="T4" fmla="*/ 1119 w 2292"/>
                <a:gd name="T5" fmla="*/ 0 h 1660"/>
                <a:gd name="T6" fmla="*/ 0 w 2292"/>
                <a:gd name="T7" fmla="*/ 1235 h 1660"/>
                <a:gd name="T8" fmla="*/ 408 w 2292"/>
                <a:gd name="T9" fmla="*/ 1651 h 1660"/>
                <a:gd name="T10" fmla="*/ 452 w 2292"/>
                <a:gd name="T11" fmla="*/ 1639 h 1660"/>
                <a:gd name="T12" fmla="*/ 494 w 2292"/>
                <a:gd name="T13" fmla="*/ 1628 h 1660"/>
                <a:gd name="T14" fmla="*/ 538 w 2292"/>
                <a:gd name="T15" fmla="*/ 1618 h 1660"/>
                <a:gd name="T16" fmla="*/ 582 w 2292"/>
                <a:gd name="T17" fmla="*/ 1608 h 1660"/>
                <a:gd name="T18" fmla="*/ 627 w 2292"/>
                <a:gd name="T19" fmla="*/ 1599 h 1660"/>
                <a:gd name="T20" fmla="*/ 671 w 2292"/>
                <a:gd name="T21" fmla="*/ 1591 h 1660"/>
                <a:gd name="T22" fmla="*/ 714 w 2292"/>
                <a:gd name="T23" fmla="*/ 1583 h 1660"/>
                <a:gd name="T24" fmla="*/ 759 w 2292"/>
                <a:gd name="T25" fmla="*/ 1576 h 1660"/>
                <a:gd name="T26" fmla="*/ 803 w 2292"/>
                <a:gd name="T27" fmla="*/ 1570 h 1660"/>
                <a:gd name="T28" fmla="*/ 848 w 2292"/>
                <a:gd name="T29" fmla="*/ 1565 h 1660"/>
                <a:gd name="T30" fmla="*/ 893 w 2292"/>
                <a:gd name="T31" fmla="*/ 1560 h 1660"/>
                <a:gd name="T32" fmla="*/ 938 w 2292"/>
                <a:gd name="T33" fmla="*/ 1556 h 1660"/>
                <a:gd name="T34" fmla="*/ 983 w 2292"/>
                <a:gd name="T35" fmla="*/ 1553 h 1660"/>
                <a:gd name="T36" fmla="*/ 1027 w 2292"/>
                <a:gd name="T37" fmla="*/ 1551 h 1660"/>
                <a:gd name="T38" fmla="*/ 1072 w 2292"/>
                <a:gd name="T39" fmla="*/ 1550 h 1660"/>
                <a:gd name="T40" fmla="*/ 1117 w 2292"/>
                <a:gd name="T41" fmla="*/ 1550 h 1660"/>
                <a:gd name="T42" fmla="*/ 1164 w 2292"/>
                <a:gd name="T43" fmla="*/ 1550 h 1660"/>
                <a:gd name="T44" fmla="*/ 1210 w 2292"/>
                <a:gd name="T45" fmla="*/ 1551 h 1660"/>
                <a:gd name="T46" fmla="*/ 1256 w 2292"/>
                <a:gd name="T47" fmla="*/ 1553 h 1660"/>
                <a:gd name="T48" fmla="*/ 1301 w 2292"/>
                <a:gd name="T49" fmla="*/ 1556 h 1660"/>
                <a:gd name="T50" fmla="*/ 1346 w 2292"/>
                <a:gd name="T51" fmla="*/ 1560 h 1660"/>
                <a:gd name="T52" fmla="*/ 1390 w 2292"/>
                <a:gd name="T53" fmla="*/ 1565 h 1660"/>
                <a:gd name="T54" fmla="*/ 1434 w 2292"/>
                <a:gd name="T55" fmla="*/ 1570 h 1660"/>
                <a:gd name="T56" fmla="*/ 1476 w 2292"/>
                <a:gd name="T57" fmla="*/ 1577 h 1660"/>
                <a:gd name="T58" fmla="*/ 1518 w 2292"/>
                <a:gd name="T59" fmla="*/ 1584 h 1660"/>
                <a:gd name="T60" fmla="*/ 1559 w 2292"/>
                <a:gd name="T61" fmla="*/ 1593 h 1660"/>
                <a:gd name="T62" fmla="*/ 1599 w 2292"/>
                <a:gd name="T63" fmla="*/ 1603 h 1660"/>
                <a:gd name="T64" fmla="*/ 1640 w 2292"/>
                <a:gd name="T65" fmla="*/ 1612 h 1660"/>
                <a:gd name="T66" fmla="*/ 1678 w 2292"/>
                <a:gd name="T67" fmla="*/ 1623 h 1660"/>
                <a:gd name="T68" fmla="*/ 1717 w 2292"/>
                <a:gd name="T69" fmla="*/ 1635 h 1660"/>
                <a:gd name="T70" fmla="*/ 1754 w 2292"/>
                <a:gd name="T71" fmla="*/ 1647 h 1660"/>
                <a:gd name="T72" fmla="*/ 1791 w 2292"/>
                <a:gd name="T73" fmla="*/ 166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92" h="1660">
                  <a:moveTo>
                    <a:pt x="1791" y="1660"/>
                  </a:moveTo>
                  <a:lnTo>
                    <a:pt x="2292" y="1175"/>
                  </a:lnTo>
                  <a:lnTo>
                    <a:pt x="1119" y="0"/>
                  </a:lnTo>
                  <a:lnTo>
                    <a:pt x="0" y="1235"/>
                  </a:lnTo>
                  <a:lnTo>
                    <a:pt x="408" y="1651"/>
                  </a:lnTo>
                  <a:lnTo>
                    <a:pt x="452" y="1639"/>
                  </a:lnTo>
                  <a:lnTo>
                    <a:pt x="494" y="1628"/>
                  </a:lnTo>
                  <a:lnTo>
                    <a:pt x="538" y="1618"/>
                  </a:lnTo>
                  <a:lnTo>
                    <a:pt x="582" y="1608"/>
                  </a:lnTo>
                  <a:lnTo>
                    <a:pt x="627" y="1599"/>
                  </a:lnTo>
                  <a:lnTo>
                    <a:pt x="671" y="1591"/>
                  </a:lnTo>
                  <a:lnTo>
                    <a:pt x="714" y="1583"/>
                  </a:lnTo>
                  <a:lnTo>
                    <a:pt x="759" y="1576"/>
                  </a:lnTo>
                  <a:lnTo>
                    <a:pt x="803" y="1570"/>
                  </a:lnTo>
                  <a:lnTo>
                    <a:pt x="848" y="1565"/>
                  </a:lnTo>
                  <a:lnTo>
                    <a:pt x="893" y="1560"/>
                  </a:lnTo>
                  <a:lnTo>
                    <a:pt x="938" y="1556"/>
                  </a:lnTo>
                  <a:lnTo>
                    <a:pt x="983" y="1553"/>
                  </a:lnTo>
                  <a:lnTo>
                    <a:pt x="1027" y="1551"/>
                  </a:lnTo>
                  <a:lnTo>
                    <a:pt x="1072" y="1550"/>
                  </a:lnTo>
                  <a:lnTo>
                    <a:pt x="1117" y="1550"/>
                  </a:lnTo>
                  <a:lnTo>
                    <a:pt x="1164" y="1550"/>
                  </a:lnTo>
                  <a:lnTo>
                    <a:pt x="1210" y="1551"/>
                  </a:lnTo>
                  <a:lnTo>
                    <a:pt x="1256" y="1553"/>
                  </a:lnTo>
                  <a:lnTo>
                    <a:pt x="1301" y="1556"/>
                  </a:lnTo>
                  <a:lnTo>
                    <a:pt x="1346" y="1560"/>
                  </a:lnTo>
                  <a:lnTo>
                    <a:pt x="1390" y="1565"/>
                  </a:lnTo>
                  <a:lnTo>
                    <a:pt x="1434" y="1570"/>
                  </a:lnTo>
                  <a:lnTo>
                    <a:pt x="1476" y="1577"/>
                  </a:lnTo>
                  <a:lnTo>
                    <a:pt x="1518" y="1584"/>
                  </a:lnTo>
                  <a:lnTo>
                    <a:pt x="1559" y="1593"/>
                  </a:lnTo>
                  <a:lnTo>
                    <a:pt x="1599" y="1603"/>
                  </a:lnTo>
                  <a:lnTo>
                    <a:pt x="1640" y="1612"/>
                  </a:lnTo>
                  <a:lnTo>
                    <a:pt x="1678" y="1623"/>
                  </a:lnTo>
                  <a:lnTo>
                    <a:pt x="1717" y="1635"/>
                  </a:lnTo>
                  <a:lnTo>
                    <a:pt x="1754" y="1647"/>
                  </a:lnTo>
                  <a:lnTo>
                    <a:pt x="1791" y="166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13" name="Freeform 75"/>
            <p:cNvSpPr>
              <a:spLocks/>
            </p:cNvSpPr>
            <p:nvPr/>
          </p:nvSpPr>
          <p:spPr bwMode="auto">
            <a:xfrm>
              <a:off x="1998" y="2642"/>
              <a:ext cx="2274" cy="475"/>
            </a:xfrm>
            <a:custGeom>
              <a:avLst/>
              <a:gdLst>
                <a:gd name="T0" fmla="*/ 1 w 1145"/>
                <a:gd name="T1" fmla="*/ 159 h 273"/>
                <a:gd name="T2" fmla="*/ 0 w 1145"/>
                <a:gd name="T3" fmla="*/ 204 h 273"/>
                <a:gd name="T4" fmla="*/ 31 w 1145"/>
                <a:gd name="T5" fmla="*/ 222 h 273"/>
                <a:gd name="T6" fmla="*/ 92 w 1145"/>
                <a:gd name="T7" fmla="*/ 211 h 273"/>
                <a:gd name="T8" fmla="*/ 154 w 1145"/>
                <a:gd name="T9" fmla="*/ 201 h 273"/>
                <a:gd name="T10" fmla="*/ 217 w 1145"/>
                <a:gd name="T11" fmla="*/ 193 h 273"/>
                <a:gd name="T12" fmla="*/ 279 w 1145"/>
                <a:gd name="T13" fmla="*/ 187 h 273"/>
                <a:gd name="T14" fmla="*/ 341 w 1145"/>
                <a:gd name="T15" fmla="*/ 182 h 273"/>
                <a:gd name="T16" fmla="*/ 403 w 1145"/>
                <a:gd name="T17" fmla="*/ 179 h 273"/>
                <a:gd name="T18" fmla="*/ 466 w 1145"/>
                <a:gd name="T19" fmla="*/ 177 h 273"/>
                <a:gd name="T20" fmla="*/ 540 w 1145"/>
                <a:gd name="T21" fmla="*/ 177 h 273"/>
                <a:gd name="T22" fmla="*/ 627 w 1145"/>
                <a:gd name="T23" fmla="*/ 180 h 273"/>
                <a:gd name="T24" fmla="*/ 711 w 1145"/>
                <a:gd name="T25" fmla="*/ 186 h 273"/>
                <a:gd name="T26" fmla="*/ 794 w 1145"/>
                <a:gd name="T27" fmla="*/ 195 h 273"/>
                <a:gd name="T28" fmla="*/ 873 w 1145"/>
                <a:gd name="T29" fmla="*/ 208 h 273"/>
                <a:gd name="T30" fmla="*/ 951 w 1145"/>
                <a:gd name="T31" fmla="*/ 223 h 273"/>
                <a:gd name="T32" fmla="*/ 1026 w 1145"/>
                <a:gd name="T33" fmla="*/ 241 h 273"/>
                <a:gd name="T34" fmla="*/ 1098 w 1145"/>
                <a:gd name="T35" fmla="*/ 262 h 273"/>
                <a:gd name="T36" fmla="*/ 1136 w 1145"/>
                <a:gd name="T37" fmla="*/ 205 h 273"/>
                <a:gd name="T38" fmla="*/ 1143 w 1145"/>
                <a:gd name="T39" fmla="*/ 69 h 273"/>
                <a:gd name="T40" fmla="*/ 1106 w 1145"/>
                <a:gd name="T41" fmla="*/ 4 h 273"/>
                <a:gd name="T42" fmla="*/ 1030 w 1145"/>
                <a:gd name="T43" fmla="*/ 10 h 273"/>
                <a:gd name="T44" fmla="*/ 954 w 1145"/>
                <a:gd name="T45" fmla="*/ 16 h 273"/>
                <a:gd name="T46" fmla="*/ 879 w 1145"/>
                <a:gd name="T47" fmla="*/ 23 h 273"/>
                <a:gd name="T48" fmla="*/ 805 w 1145"/>
                <a:gd name="T49" fmla="*/ 31 h 273"/>
                <a:gd name="T50" fmla="*/ 732 w 1145"/>
                <a:gd name="T51" fmla="*/ 39 h 273"/>
                <a:gd name="T52" fmla="*/ 659 w 1145"/>
                <a:gd name="T53" fmla="*/ 48 h 273"/>
                <a:gd name="T54" fmla="*/ 588 w 1145"/>
                <a:gd name="T55" fmla="*/ 57 h 273"/>
                <a:gd name="T56" fmla="*/ 517 w 1145"/>
                <a:gd name="T57" fmla="*/ 66 h 273"/>
                <a:gd name="T58" fmla="*/ 447 w 1145"/>
                <a:gd name="T59" fmla="*/ 75 h 273"/>
                <a:gd name="T60" fmla="*/ 377 w 1145"/>
                <a:gd name="T61" fmla="*/ 84 h 273"/>
                <a:gd name="T62" fmla="*/ 308 w 1145"/>
                <a:gd name="T63" fmla="*/ 94 h 273"/>
                <a:gd name="T64" fmla="*/ 240 w 1145"/>
                <a:gd name="T65" fmla="*/ 104 h 273"/>
                <a:gd name="T66" fmla="*/ 171 w 1145"/>
                <a:gd name="T67" fmla="*/ 113 h 273"/>
                <a:gd name="T68" fmla="*/ 103 w 1145"/>
                <a:gd name="T69" fmla="*/ 124 h 273"/>
                <a:gd name="T70" fmla="*/ 35 w 1145"/>
                <a:gd name="T71" fmla="*/ 1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5" h="273">
                  <a:moveTo>
                    <a:pt x="1" y="137"/>
                  </a:moveTo>
                  <a:lnTo>
                    <a:pt x="1" y="159"/>
                  </a:lnTo>
                  <a:lnTo>
                    <a:pt x="1" y="182"/>
                  </a:lnTo>
                  <a:lnTo>
                    <a:pt x="0" y="204"/>
                  </a:lnTo>
                  <a:lnTo>
                    <a:pt x="0" y="227"/>
                  </a:lnTo>
                  <a:lnTo>
                    <a:pt x="31" y="222"/>
                  </a:lnTo>
                  <a:lnTo>
                    <a:pt x="61" y="216"/>
                  </a:lnTo>
                  <a:lnTo>
                    <a:pt x="92" y="211"/>
                  </a:lnTo>
                  <a:lnTo>
                    <a:pt x="123" y="205"/>
                  </a:lnTo>
                  <a:lnTo>
                    <a:pt x="154" y="201"/>
                  </a:lnTo>
                  <a:lnTo>
                    <a:pt x="185" y="197"/>
                  </a:lnTo>
                  <a:lnTo>
                    <a:pt x="217" y="193"/>
                  </a:lnTo>
                  <a:lnTo>
                    <a:pt x="248" y="189"/>
                  </a:lnTo>
                  <a:lnTo>
                    <a:pt x="279" y="187"/>
                  </a:lnTo>
                  <a:lnTo>
                    <a:pt x="310" y="185"/>
                  </a:lnTo>
                  <a:lnTo>
                    <a:pt x="341" y="182"/>
                  </a:lnTo>
                  <a:lnTo>
                    <a:pt x="372" y="180"/>
                  </a:lnTo>
                  <a:lnTo>
                    <a:pt x="403" y="179"/>
                  </a:lnTo>
                  <a:lnTo>
                    <a:pt x="434" y="178"/>
                  </a:lnTo>
                  <a:lnTo>
                    <a:pt x="466" y="177"/>
                  </a:lnTo>
                  <a:lnTo>
                    <a:pt x="497" y="177"/>
                  </a:lnTo>
                  <a:lnTo>
                    <a:pt x="540" y="177"/>
                  </a:lnTo>
                  <a:lnTo>
                    <a:pt x="584" y="178"/>
                  </a:lnTo>
                  <a:lnTo>
                    <a:pt x="627" y="180"/>
                  </a:lnTo>
                  <a:lnTo>
                    <a:pt x="669" y="182"/>
                  </a:lnTo>
                  <a:lnTo>
                    <a:pt x="711" y="186"/>
                  </a:lnTo>
                  <a:lnTo>
                    <a:pt x="752" y="190"/>
                  </a:lnTo>
                  <a:lnTo>
                    <a:pt x="794" y="195"/>
                  </a:lnTo>
                  <a:lnTo>
                    <a:pt x="834" y="201"/>
                  </a:lnTo>
                  <a:lnTo>
                    <a:pt x="873" y="208"/>
                  </a:lnTo>
                  <a:lnTo>
                    <a:pt x="913" y="215"/>
                  </a:lnTo>
                  <a:lnTo>
                    <a:pt x="951" y="223"/>
                  </a:lnTo>
                  <a:lnTo>
                    <a:pt x="989" y="232"/>
                  </a:lnTo>
                  <a:lnTo>
                    <a:pt x="1026" y="241"/>
                  </a:lnTo>
                  <a:lnTo>
                    <a:pt x="1061" y="251"/>
                  </a:lnTo>
                  <a:lnTo>
                    <a:pt x="1098" y="262"/>
                  </a:lnTo>
                  <a:lnTo>
                    <a:pt x="1133" y="273"/>
                  </a:lnTo>
                  <a:lnTo>
                    <a:pt x="1136" y="205"/>
                  </a:lnTo>
                  <a:lnTo>
                    <a:pt x="1140" y="137"/>
                  </a:lnTo>
                  <a:lnTo>
                    <a:pt x="1143" y="69"/>
                  </a:lnTo>
                  <a:lnTo>
                    <a:pt x="1145" y="0"/>
                  </a:lnTo>
                  <a:lnTo>
                    <a:pt x="1106" y="4"/>
                  </a:lnTo>
                  <a:lnTo>
                    <a:pt x="1068" y="6"/>
                  </a:lnTo>
                  <a:lnTo>
                    <a:pt x="1030" y="10"/>
                  </a:lnTo>
                  <a:lnTo>
                    <a:pt x="992" y="13"/>
                  </a:lnTo>
                  <a:lnTo>
                    <a:pt x="954" y="16"/>
                  </a:lnTo>
                  <a:lnTo>
                    <a:pt x="916" y="20"/>
                  </a:lnTo>
                  <a:lnTo>
                    <a:pt x="879" y="23"/>
                  </a:lnTo>
                  <a:lnTo>
                    <a:pt x="842" y="27"/>
                  </a:lnTo>
                  <a:lnTo>
                    <a:pt x="805" y="31"/>
                  </a:lnTo>
                  <a:lnTo>
                    <a:pt x="769" y="35"/>
                  </a:lnTo>
                  <a:lnTo>
                    <a:pt x="732" y="39"/>
                  </a:lnTo>
                  <a:lnTo>
                    <a:pt x="696" y="43"/>
                  </a:lnTo>
                  <a:lnTo>
                    <a:pt x="659" y="48"/>
                  </a:lnTo>
                  <a:lnTo>
                    <a:pt x="623" y="52"/>
                  </a:lnTo>
                  <a:lnTo>
                    <a:pt x="588" y="57"/>
                  </a:lnTo>
                  <a:lnTo>
                    <a:pt x="553" y="61"/>
                  </a:lnTo>
                  <a:lnTo>
                    <a:pt x="517" y="66"/>
                  </a:lnTo>
                  <a:lnTo>
                    <a:pt x="482" y="71"/>
                  </a:lnTo>
                  <a:lnTo>
                    <a:pt x="447" y="75"/>
                  </a:lnTo>
                  <a:lnTo>
                    <a:pt x="412" y="80"/>
                  </a:lnTo>
                  <a:lnTo>
                    <a:pt x="377" y="84"/>
                  </a:lnTo>
                  <a:lnTo>
                    <a:pt x="342" y="89"/>
                  </a:lnTo>
                  <a:lnTo>
                    <a:pt x="308" y="94"/>
                  </a:lnTo>
                  <a:lnTo>
                    <a:pt x="273" y="98"/>
                  </a:lnTo>
                  <a:lnTo>
                    <a:pt x="240" y="104"/>
                  </a:lnTo>
                  <a:lnTo>
                    <a:pt x="205" y="109"/>
                  </a:lnTo>
                  <a:lnTo>
                    <a:pt x="171" y="113"/>
                  </a:lnTo>
                  <a:lnTo>
                    <a:pt x="137" y="118"/>
                  </a:lnTo>
                  <a:lnTo>
                    <a:pt x="103" y="124"/>
                  </a:lnTo>
                  <a:lnTo>
                    <a:pt x="69" y="128"/>
                  </a:lnTo>
                  <a:lnTo>
                    <a:pt x="35" y="133"/>
                  </a:lnTo>
                  <a:lnTo>
                    <a:pt x="1" y="137"/>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14" name="Freeform 77"/>
            <p:cNvSpPr>
              <a:spLocks/>
            </p:cNvSpPr>
            <p:nvPr/>
          </p:nvSpPr>
          <p:spPr bwMode="auto">
            <a:xfrm>
              <a:off x="1884" y="2551"/>
              <a:ext cx="2278" cy="534"/>
            </a:xfrm>
            <a:custGeom>
              <a:avLst/>
              <a:gdLst>
                <a:gd name="T0" fmla="*/ 1109 w 1148"/>
                <a:gd name="T1" fmla="*/ 3 h 305"/>
                <a:gd name="T2" fmla="*/ 1033 w 1148"/>
                <a:gd name="T3" fmla="*/ 9 h 305"/>
                <a:gd name="T4" fmla="*/ 957 w 1148"/>
                <a:gd name="T5" fmla="*/ 16 h 305"/>
                <a:gd name="T6" fmla="*/ 882 w 1148"/>
                <a:gd name="T7" fmla="*/ 23 h 305"/>
                <a:gd name="T8" fmla="*/ 808 w 1148"/>
                <a:gd name="T9" fmla="*/ 31 h 305"/>
                <a:gd name="T10" fmla="*/ 734 w 1148"/>
                <a:gd name="T11" fmla="*/ 39 h 305"/>
                <a:gd name="T12" fmla="*/ 662 w 1148"/>
                <a:gd name="T13" fmla="*/ 47 h 305"/>
                <a:gd name="T14" fmla="*/ 590 w 1148"/>
                <a:gd name="T15" fmla="*/ 56 h 305"/>
                <a:gd name="T16" fmla="*/ 520 w 1148"/>
                <a:gd name="T17" fmla="*/ 65 h 305"/>
                <a:gd name="T18" fmla="*/ 450 w 1148"/>
                <a:gd name="T19" fmla="*/ 74 h 305"/>
                <a:gd name="T20" fmla="*/ 379 w 1148"/>
                <a:gd name="T21" fmla="*/ 84 h 305"/>
                <a:gd name="T22" fmla="*/ 310 w 1148"/>
                <a:gd name="T23" fmla="*/ 93 h 305"/>
                <a:gd name="T24" fmla="*/ 242 w 1148"/>
                <a:gd name="T25" fmla="*/ 103 h 305"/>
                <a:gd name="T26" fmla="*/ 173 w 1148"/>
                <a:gd name="T27" fmla="*/ 113 h 305"/>
                <a:gd name="T28" fmla="*/ 105 w 1148"/>
                <a:gd name="T29" fmla="*/ 123 h 305"/>
                <a:gd name="T30" fmla="*/ 37 w 1148"/>
                <a:gd name="T31" fmla="*/ 132 h 305"/>
                <a:gd name="T32" fmla="*/ 3 w 1148"/>
                <a:gd name="T33" fmla="*/ 176 h 305"/>
                <a:gd name="T34" fmla="*/ 1 w 1148"/>
                <a:gd name="T35" fmla="*/ 254 h 305"/>
                <a:gd name="T36" fmla="*/ 35 w 1148"/>
                <a:gd name="T37" fmla="*/ 286 h 305"/>
                <a:gd name="T38" fmla="*/ 104 w 1148"/>
                <a:gd name="T39" fmla="*/ 273 h 305"/>
                <a:gd name="T40" fmla="*/ 174 w 1148"/>
                <a:gd name="T41" fmla="*/ 260 h 305"/>
                <a:gd name="T42" fmla="*/ 245 w 1148"/>
                <a:gd name="T43" fmla="*/ 250 h 305"/>
                <a:gd name="T44" fmla="*/ 315 w 1148"/>
                <a:gd name="T45" fmla="*/ 242 h 305"/>
                <a:gd name="T46" fmla="*/ 386 w 1148"/>
                <a:gd name="T47" fmla="*/ 236 h 305"/>
                <a:gd name="T48" fmla="*/ 457 w 1148"/>
                <a:gd name="T49" fmla="*/ 231 h 305"/>
                <a:gd name="T50" fmla="*/ 528 w 1148"/>
                <a:gd name="T51" fmla="*/ 229 h 305"/>
                <a:gd name="T52" fmla="*/ 601 w 1148"/>
                <a:gd name="T53" fmla="*/ 229 h 305"/>
                <a:gd name="T54" fmla="*/ 673 w 1148"/>
                <a:gd name="T55" fmla="*/ 231 h 305"/>
                <a:gd name="T56" fmla="*/ 744 w 1148"/>
                <a:gd name="T57" fmla="*/ 236 h 305"/>
                <a:gd name="T58" fmla="*/ 814 w 1148"/>
                <a:gd name="T59" fmla="*/ 243 h 305"/>
                <a:gd name="T60" fmla="*/ 882 w 1148"/>
                <a:gd name="T61" fmla="*/ 252 h 305"/>
                <a:gd name="T62" fmla="*/ 948 w 1148"/>
                <a:gd name="T63" fmla="*/ 262 h 305"/>
                <a:gd name="T64" fmla="*/ 1012 w 1148"/>
                <a:gd name="T65" fmla="*/ 276 h 305"/>
                <a:gd name="T66" fmla="*/ 1074 w 1148"/>
                <a:gd name="T67" fmla="*/ 291 h 305"/>
                <a:gd name="T68" fmla="*/ 1112 w 1148"/>
                <a:gd name="T69" fmla="*/ 299 h 305"/>
                <a:gd name="T70" fmla="*/ 1128 w 1148"/>
                <a:gd name="T71" fmla="*/ 304 h 305"/>
                <a:gd name="T72" fmla="*/ 1140 w 1148"/>
                <a:gd name="T73" fmla="*/ 229 h 305"/>
                <a:gd name="T74" fmla="*/ 1146 w 1148"/>
                <a:gd name="T75" fmla="*/ 7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8" h="305">
                  <a:moveTo>
                    <a:pt x="1148" y="0"/>
                  </a:moveTo>
                  <a:lnTo>
                    <a:pt x="1109" y="3"/>
                  </a:lnTo>
                  <a:lnTo>
                    <a:pt x="1071" y="5"/>
                  </a:lnTo>
                  <a:lnTo>
                    <a:pt x="1033" y="9"/>
                  </a:lnTo>
                  <a:lnTo>
                    <a:pt x="995" y="12"/>
                  </a:lnTo>
                  <a:lnTo>
                    <a:pt x="957" y="16"/>
                  </a:lnTo>
                  <a:lnTo>
                    <a:pt x="919" y="19"/>
                  </a:lnTo>
                  <a:lnTo>
                    <a:pt x="882" y="23"/>
                  </a:lnTo>
                  <a:lnTo>
                    <a:pt x="845" y="26"/>
                  </a:lnTo>
                  <a:lnTo>
                    <a:pt x="808" y="31"/>
                  </a:lnTo>
                  <a:lnTo>
                    <a:pt x="771" y="34"/>
                  </a:lnTo>
                  <a:lnTo>
                    <a:pt x="734" y="39"/>
                  </a:lnTo>
                  <a:lnTo>
                    <a:pt x="699" y="42"/>
                  </a:lnTo>
                  <a:lnTo>
                    <a:pt x="662" y="47"/>
                  </a:lnTo>
                  <a:lnTo>
                    <a:pt x="626" y="51"/>
                  </a:lnTo>
                  <a:lnTo>
                    <a:pt x="590" y="56"/>
                  </a:lnTo>
                  <a:lnTo>
                    <a:pt x="556" y="61"/>
                  </a:lnTo>
                  <a:lnTo>
                    <a:pt x="520" y="65"/>
                  </a:lnTo>
                  <a:lnTo>
                    <a:pt x="484" y="70"/>
                  </a:lnTo>
                  <a:lnTo>
                    <a:pt x="450" y="74"/>
                  </a:lnTo>
                  <a:lnTo>
                    <a:pt x="415" y="79"/>
                  </a:lnTo>
                  <a:lnTo>
                    <a:pt x="379" y="84"/>
                  </a:lnTo>
                  <a:lnTo>
                    <a:pt x="345" y="88"/>
                  </a:lnTo>
                  <a:lnTo>
                    <a:pt x="310" y="93"/>
                  </a:lnTo>
                  <a:lnTo>
                    <a:pt x="276" y="98"/>
                  </a:lnTo>
                  <a:lnTo>
                    <a:pt x="242" y="103"/>
                  </a:lnTo>
                  <a:lnTo>
                    <a:pt x="208" y="108"/>
                  </a:lnTo>
                  <a:lnTo>
                    <a:pt x="173" y="113"/>
                  </a:lnTo>
                  <a:lnTo>
                    <a:pt x="140" y="117"/>
                  </a:lnTo>
                  <a:lnTo>
                    <a:pt x="105" y="123"/>
                  </a:lnTo>
                  <a:lnTo>
                    <a:pt x="72" y="127"/>
                  </a:lnTo>
                  <a:lnTo>
                    <a:pt x="37" y="132"/>
                  </a:lnTo>
                  <a:lnTo>
                    <a:pt x="4" y="137"/>
                  </a:lnTo>
                  <a:lnTo>
                    <a:pt x="3" y="176"/>
                  </a:lnTo>
                  <a:lnTo>
                    <a:pt x="3" y="215"/>
                  </a:lnTo>
                  <a:lnTo>
                    <a:pt x="1" y="254"/>
                  </a:lnTo>
                  <a:lnTo>
                    <a:pt x="0" y="295"/>
                  </a:lnTo>
                  <a:lnTo>
                    <a:pt x="35" y="286"/>
                  </a:lnTo>
                  <a:lnTo>
                    <a:pt x="69" y="280"/>
                  </a:lnTo>
                  <a:lnTo>
                    <a:pt x="104" y="273"/>
                  </a:lnTo>
                  <a:lnTo>
                    <a:pt x="140" y="266"/>
                  </a:lnTo>
                  <a:lnTo>
                    <a:pt x="174" y="260"/>
                  </a:lnTo>
                  <a:lnTo>
                    <a:pt x="210" y="255"/>
                  </a:lnTo>
                  <a:lnTo>
                    <a:pt x="245" y="250"/>
                  </a:lnTo>
                  <a:lnTo>
                    <a:pt x="280" y="246"/>
                  </a:lnTo>
                  <a:lnTo>
                    <a:pt x="315" y="242"/>
                  </a:lnTo>
                  <a:lnTo>
                    <a:pt x="351" y="238"/>
                  </a:lnTo>
                  <a:lnTo>
                    <a:pt x="386" y="236"/>
                  </a:lnTo>
                  <a:lnTo>
                    <a:pt x="421" y="233"/>
                  </a:lnTo>
                  <a:lnTo>
                    <a:pt x="457" y="231"/>
                  </a:lnTo>
                  <a:lnTo>
                    <a:pt x="492" y="230"/>
                  </a:lnTo>
                  <a:lnTo>
                    <a:pt x="528" y="229"/>
                  </a:lnTo>
                  <a:lnTo>
                    <a:pt x="564" y="229"/>
                  </a:lnTo>
                  <a:lnTo>
                    <a:pt x="601" y="229"/>
                  </a:lnTo>
                  <a:lnTo>
                    <a:pt x="638" y="230"/>
                  </a:lnTo>
                  <a:lnTo>
                    <a:pt x="673" y="231"/>
                  </a:lnTo>
                  <a:lnTo>
                    <a:pt x="709" y="233"/>
                  </a:lnTo>
                  <a:lnTo>
                    <a:pt x="744" y="236"/>
                  </a:lnTo>
                  <a:lnTo>
                    <a:pt x="779" y="239"/>
                  </a:lnTo>
                  <a:lnTo>
                    <a:pt x="814" y="243"/>
                  </a:lnTo>
                  <a:lnTo>
                    <a:pt x="847" y="246"/>
                  </a:lnTo>
                  <a:lnTo>
                    <a:pt x="882" y="252"/>
                  </a:lnTo>
                  <a:lnTo>
                    <a:pt x="914" y="257"/>
                  </a:lnTo>
                  <a:lnTo>
                    <a:pt x="948" y="262"/>
                  </a:lnTo>
                  <a:lnTo>
                    <a:pt x="980" y="269"/>
                  </a:lnTo>
                  <a:lnTo>
                    <a:pt x="1012" y="276"/>
                  </a:lnTo>
                  <a:lnTo>
                    <a:pt x="1043" y="283"/>
                  </a:lnTo>
                  <a:lnTo>
                    <a:pt x="1074" y="291"/>
                  </a:lnTo>
                  <a:lnTo>
                    <a:pt x="1105" y="299"/>
                  </a:lnTo>
                  <a:lnTo>
                    <a:pt x="1112" y="299"/>
                  </a:lnTo>
                  <a:lnTo>
                    <a:pt x="1120" y="301"/>
                  </a:lnTo>
                  <a:lnTo>
                    <a:pt x="1128" y="304"/>
                  </a:lnTo>
                  <a:lnTo>
                    <a:pt x="1135" y="305"/>
                  </a:lnTo>
                  <a:lnTo>
                    <a:pt x="1140" y="229"/>
                  </a:lnTo>
                  <a:lnTo>
                    <a:pt x="1143" y="152"/>
                  </a:lnTo>
                  <a:lnTo>
                    <a:pt x="1146" y="76"/>
                  </a:lnTo>
                  <a:lnTo>
                    <a:pt x="1148"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15" name="Freeform 80"/>
            <p:cNvSpPr>
              <a:spLocks/>
            </p:cNvSpPr>
            <p:nvPr/>
          </p:nvSpPr>
          <p:spPr bwMode="auto">
            <a:xfrm>
              <a:off x="832" y="3078"/>
              <a:ext cx="4155" cy="1146"/>
            </a:xfrm>
            <a:custGeom>
              <a:avLst/>
              <a:gdLst>
                <a:gd name="T0" fmla="*/ 910 w 2095"/>
                <a:gd name="T1" fmla="*/ 26 h 656"/>
                <a:gd name="T2" fmla="*/ 652 w 2095"/>
                <a:gd name="T3" fmla="*/ 82 h 656"/>
                <a:gd name="T4" fmla="*/ 401 w 2095"/>
                <a:gd name="T5" fmla="*/ 168 h 656"/>
                <a:gd name="T6" fmla="*/ 161 w 2095"/>
                <a:gd name="T7" fmla="*/ 278 h 656"/>
                <a:gd name="T8" fmla="*/ 59 w 2095"/>
                <a:gd name="T9" fmla="*/ 340 h 656"/>
                <a:gd name="T10" fmla="*/ 271 w 2095"/>
                <a:gd name="T11" fmla="*/ 241 h 656"/>
                <a:gd name="T12" fmla="*/ 492 w 2095"/>
                <a:gd name="T13" fmla="*/ 164 h 656"/>
                <a:gd name="T14" fmla="*/ 720 w 2095"/>
                <a:gd name="T15" fmla="*/ 108 h 656"/>
                <a:gd name="T16" fmla="*/ 952 w 2095"/>
                <a:gd name="T17" fmla="*/ 75 h 656"/>
                <a:gd name="T18" fmla="*/ 1174 w 2095"/>
                <a:gd name="T19" fmla="*/ 70 h 656"/>
                <a:gd name="T20" fmla="*/ 1379 w 2095"/>
                <a:gd name="T21" fmla="*/ 88 h 656"/>
                <a:gd name="T22" fmla="*/ 1566 w 2095"/>
                <a:gd name="T23" fmla="*/ 129 h 656"/>
                <a:gd name="T24" fmla="*/ 1733 w 2095"/>
                <a:gd name="T25" fmla="*/ 193 h 656"/>
                <a:gd name="T26" fmla="*/ 1824 w 2095"/>
                <a:gd name="T27" fmla="*/ 244 h 656"/>
                <a:gd name="T28" fmla="*/ 1547 w 2095"/>
                <a:gd name="T29" fmla="*/ 144 h 656"/>
                <a:gd name="T30" fmla="*/ 1210 w 2095"/>
                <a:gd name="T31" fmla="*/ 117 h 656"/>
                <a:gd name="T32" fmla="*/ 948 w 2095"/>
                <a:gd name="T33" fmla="*/ 141 h 656"/>
                <a:gd name="T34" fmla="*/ 710 w 2095"/>
                <a:gd name="T35" fmla="*/ 193 h 656"/>
                <a:gd name="T36" fmla="*/ 479 w 2095"/>
                <a:gd name="T37" fmla="*/ 271 h 656"/>
                <a:gd name="T38" fmla="*/ 258 w 2095"/>
                <a:gd name="T39" fmla="*/ 374 h 656"/>
                <a:gd name="T40" fmla="*/ 164 w 2095"/>
                <a:gd name="T41" fmla="*/ 431 h 656"/>
                <a:gd name="T42" fmla="*/ 357 w 2095"/>
                <a:gd name="T43" fmla="*/ 343 h 656"/>
                <a:gd name="T44" fmla="*/ 560 w 2095"/>
                <a:gd name="T45" fmla="*/ 271 h 656"/>
                <a:gd name="T46" fmla="*/ 768 w 2095"/>
                <a:gd name="T47" fmla="*/ 221 h 656"/>
                <a:gd name="T48" fmla="*/ 978 w 2095"/>
                <a:gd name="T49" fmla="*/ 192 h 656"/>
                <a:gd name="T50" fmla="*/ 1190 w 2095"/>
                <a:gd name="T51" fmla="*/ 185 h 656"/>
                <a:gd name="T52" fmla="*/ 1384 w 2095"/>
                <a:gd name="T53" fmla="*/ 204 h 656"/>
                <a:gd name="T54" fmla="*/ 1556 w 2095"/>
                <a:gd name="T55" fmla="*/ 246 h 656"/>
                <a:gd name="T56" fmla="*/ 1708 w 2095"/>
                <a:gd name="T57" fmla="*/ 312 h 656"/>
                <a:gd name="T58" fmla="*/ 1791 w 2095"/>
                <a:gd name="T59" fmla="*/ 363 h 656"/>
                <a:gd name="T60" fmla="*/ 1519 w 2095"/>
                <a:gd name="T61" fmla="*/ 261 h 656"/>
                <a:gd name="T62" fmla="*/ 1182 w 2095"/>
                <a:gd name="T63" fmla="*/ 234 h 656"/>
                <a:gd name="T64" fmla="*/ 947 w 2095"/>
                <a:gd name="T65" fmla="*/ 261 h 656"/>
                <a:gd name="T66" fmla="*/ 738 w 2095"/>
                <a:gd name="T67" fmla="*/ 312 h 656"/>
                <a:gd name="T68" fmla="*/ 534 w 2095"/>
                <a:gd name="T69" fmla="*/ 384 h 656"/>
                <a:gd name="T70" fmla="*/ 339 w 2095"/>
                <a:gd name="T71" fmla="*/ 479 h 656"/>
                <a:gd name="T72" fmla="*/ 254 w 2095"/>
                <a:gd name="T73" fmla="*/ 532 h 656"/>
                <a:gd name="T74" fmla="*/ 422 w 2095"/>
                <a:gd name="T75" fmla="*/ 453 h 656"/>
                <a:gd name="T76" fmla="*/ 597 w 2095"/>
                <a:gd name="T77" fmla="*/ 389 h 656"/>
                <a:gd name="T78" fmla="*/ 778 w 2095"/>
                <a:gd name="T79" fmla="*/ 341 h 656"/>
                <a:gd name="T80" fmla="*/ 960 w 2095"/>
                <a:gd name="T81" fmla="*/ 313 h 656"/>
                <a:gd name="T82" fmla="*/ 1269 w 2095"/>
                <a:gd name="T83" fmla="*/ 312 h 656"/>
                <a:gd name="T84" fmla="*/ 1574 w 2095"/>
                <a:gd name="T85" fmla="*/ 385 h 656"/>
                <a:gd name="T86" fmla="*/ 1626 w 2095"/>
                <a:gd name="T87" fmla="*/ 416 h 656"/>
                <a:gd name="T88" fmla="*/ 1376 w 2095"/>
                <a:gd name="T89" fmla="*/ 355 h 656"/>
                <a:gd name="T90" fmla="*/ 1094 w 2095"/>
                <a:gd name="T91" fmla="*/ 359 h 656"/>
                <a:gd name="T92" fmla="*/ 907 w 2095"/>
                <a:gd name="T93" fmla="*/ 392 h 656"/>
                <a:gd name="T94" fmla="*/ 723 w 2095"/>
                <a:gd name="T95" fmla="*/ 447 h 656"/>
                <a:gd name="T96" fmla="*/ 545 w 2095"/>
                <a:gd name="T97" fmla="*/ 521 h 656"/>
                <a:gd name="T98" fmla="*/ 378 w 2095"/>
                <a:gd name="T99" fmla="*/ 612 h 656"/>
                <a:gd name="T100" fmla="*/ 474 w 2095"/>
                <a:gd name="T101" fmla="*/ 573 h 656"/>
                <a:gd name="T102" fmla="*/ 779 w 2095"/>
                <a:gd name="T103" fmla="*/ 468 h 656"/>
                <a:gd name="T104" fmla="*/ 1124 w 2095"/>
                <a:gd name="T105" fmla="*/ 423 h 656"/>
                <a:gd name="T106" fmla="*/ 1480 w 2095"/>
                <a:gd name="T107" fmla="*/ 482 h 656"/>
                <a:gd name="T108" fmla="*/ 1703 w 2095"/>
                <a:gd name="T109" fmla="*/ 651 h 656"/>
                <a:gd name="T110" fmla="*/ 1963 w 2095"/>
                <a:gd name="T111" fmla="*/ 186 h 656"/>
                <a:gd name="T112" fmla="*/ 1778 w 2095"/>
                <a:gd name="T113" fmla="*/ 94 h 656"/>
                <a:gd name="T114" fmla="*/ 1564 w 2095"/>
                <a:gd name="T115" fmla="*/ 32 h 656"/>
                <a:gd name="T116" fmla="*/ 1322 w 2095"/>
                <a:gd name="T1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5" h="656">
                  <a:moveTo>
                    <a:pt x="1135" y="3"/>
                  </a:moveTo>
                  <a:lnTo>
                    <a:pt x="1097" y="5"/>
                  </a:lnTo>
                  <a:lnTo>
                    <a:pt x="1060" y="7"/>
                  </a:lnTo>
                  <a:lnTo>
                    <a:pt x="1022" y="11"/>
                  </a:lnTo>
                  <a:lnTo>
                    <a:pt x="985" y="15"/>
                  </a:lnTo>
                  <a:lnTo>
                    <a:pt x="948" y="20"/>
                  </a:lnTo>
                  <a:lnTo>
                    <a:pt x="910" y="26"/>
                  </a:lnTo>
                  <a:lnTo>
                    <a:pt x="874" y="33"/>
                  </a:lnTo>
                  <a:lnTo>
                    <a:pt x="837" y="38"/>
                  </a:lnTo>
                  <a:lnTo>
                    <a:pt x="799" y="47"/>
                  </a:lnTo>
                  <a:lnTo>
                    <a:pt x="762" y="55"/>
                  </a:lnTo>
                  <a:lnTo>
                    <a:pt x="725" y="63"/>
                  </a:lnTo>
                  <a:lnTo>
                    <a:pt x="689" y="72"/>
                  </a:lnTo>
                  <a:lnTo>
                    <a:pt x="652" y="82"/>
                  </a:lnTo>
                  <a:lnTo>
                    <a:pt x="615" y="93"/>
                  </a:lnTo>
                  <a:lnTo>
                    <a:pt x="580" y="104"/>
                  </a:lnTo>
                  <a:lnTo>
                    <a:pt x="544" y="116"/>
                  </a:lnTo>
                  <a:lnTo>
                    <a:pt x="507" y="127"/>
                  </a:lnTo>
                  <a:lnTo>
                    <a:pt x="471" y="140"/>
                  </a:lnTo>
                  <a:lnTo>
                    <a:pt x="437" y="154"/>
                  </a:lnTo>
                  <a:lnTo>
                    <a:pt x="401" y="168"/>
                  </a:lnTo>
                  <a:lnTo>
                    <a:pt x="367" y="181"/>
                  </a:lnTo>
                  <a:lnTo>
                    <a:pt x="332" y="196"/>
                  </a:lnTo>
                  <a:lnTo>
                    <a:pt x="297" y="211"/>
                  </a:lnTo>
                  <a:lnTo>
                    <a:pt x="263" y="227"/>
                  </a:lnTo>
                  <a:lnTo>
                    <a:pt x="228" y="244"/>
                  </a:lnTo>
                  <a:lnTo>
                    <a:pt x="195" y="261"/>
                  </a:lnTo>
                  <a:lnTo>
                    <a:pt x="161" y="278"/>
                  </a:lnTo>
                  <a:lnTo>
                    <a:pt x="129" y="295"/>
                  </a:lnTo>
                  <a:lnTo>
                    <a:pt x="96" y="314"/>
                  </a:lnTo>
                  <a:lnTo>
                    <a:pt x="63" y="332"/>
                  </a:lnTo>
                  <a:lnTo>
                    <a:pt x="31" y="352"/>
                  </a:lnTo>
                  <a:lnTo>
                    <a:pt x="0" y="371"/>
                  </a:lnTo>
                  <a:lnTo>
                    <a:pt x="29" y="355"/>
                  </a:lnTo>
                  <a:lnTo>
                    <a:pt x="59" y="340"/>
                  </a:lnTo>
                  <a:lnTo>
                    <a:pt x="88" y="325"/>
                  </a:lnTo>
                  <a:lnTo>
                    <a:pt x="118" y="310"/>
                  </a:lnTo>
                  <a:lnTo>
                    <a:pt x="148" y="295"/>
                  </a:lnTo>
                  <a:lnTo>
                    <a:pt x="179" y="282"/>
                  </a:lnTo>
                  <a:lnTo>
                    <a:pt x="209" y="268"/>
                  </a:lnTo>
                  <a:lnTo>
                    <a:pt x="240" y="255"/>
                  </a:lnTo>
                  <a:lnTo>
                    <a:pt x="271" y="241"/>
                  </a:lnTo>
                  <a:lnTo>
                    <a:pt x="302" y="230"/>
                  </a:lnTo>
                  <a:lnTo>
                    <a:pt x="333" y="217"/>
                  </a:lnTo>
                  <a:lnTo>
                    <a:pt x="364" y="206"/>
                  </a:lnTo>
                  <a:lnTo>
                    <a:pt x="397" y="194"/>
                  </a:lnTo>
                  <a:lnTo>
                    <a:pt x="429" y="184"/>
                  </a:lnTo>
                  <a:lnTo>
                    <a:pt x="460" y="173"/>
                  </a:lnTo>
                  <a:lnTo>
                    <a:pt x="492" y="164"/>
                  </a:lnTo>
                  <a:lnTo>
                    <a:pt x="524" y="154"/>
                  </a:lnTo>
                  <a:lnTo>
                    <a:pt x="557" y="146"/>
                  </a:lnTo>
                  <a:lnTo>
                    <a:pt x="590" y="136"/>
                  </a:lnTo>
                  <a:lnTo>
                    <a:pt x="622" y="128"/>
                  </a:lnTo>
                  <a:lnTo>
                    <a:pt x="655" y="121"/>
                  </a:lnTo>
                  <a:lnTo>
                    <a:pt x="688" y="115"/>
                  </a:lnTo>
                  <a:lnTo>
                    <a:pt x="720" y="108"/>
                  </a:lnTo>
                  <a:lnTo>
                    <a:pt x="754" y="102"/>
                  </a:lnTo>
                  <a:lnTo>
                    <a:pt x="786" y="96"/>
                  </a:lnTo>
                  <a:lnTo>
                    <a:pt x="819" y="90"/>
                  </a:lnTo>
                  <a:lnTo>
                    <a:pt x="853" y="86"/>
                  </a:lnTo>
                  <a:lnTo>
                    <a:pt x="885" y="82"/>
                  </a:lnTo>
                  <a:lnTo>
                    <a:pt x="919" y="79"/>
                  </a:lnTo>
                  <a:lnTo>
                    <a:pt x="952" y="75"/>
                  </a:lnTo>
                  <a:lnTo>
                    <a:pt x="984" y="73"/>
                  </a:lnTo>
                  <a:lnTo>
                    <a:pt x="1018" y="71"/>
                  </a:lnTo>
                  <a:lnTo>
                    <a:pt x="1050" y="70"/>
                  </a:lnTo>
                  <a:lnTo>
                    <a:pt x="1081" y="68"/>
                  </a:lnTo>
                  <a:lnTo>
                    <a:pt x="1113" y="68"/>
                  </a:lnTo>
                  <a:lnTo>
                    <a:pt x="1144" y="68"/>
                  </a:lnTo>
                  <a:lnTo>
                    <a:pt x="1174" y="70"/>
                  </a:lnTo>
                  <a:lnTo>
                    <a:pt x="1205" y="71"/>
                  </a:lnTo>
                  <a:lnTo>
                    <a:pt x="1235" y="72"/>
                  </a:lnTo>
                  <a:lnTo>
                    <a:pt x="1264" y="74"/>
                  </a:lnTo>
                  <a:lnTo>
                    <a:pt x="1294" y="76"/>
                  </a:lnTo>
                  <a:lnTo>
                    <a:pt x="1323" y="80"/>
                  </a:lnTo>
                  <a:lnTo>
                    <a:pt x="1352" y="83"/>
                  </a:lnTo>
                  <a:lnTo>
                    <a:pt x="1379" y="88"/>
                  </a:lnTo>
                  <a:lnTo>
                    <a:pt x="1407" y="93"/>
                  </a:lnTo>
                  <a:lnTo>
                    <a:pt x="1435" y="97"/>
                  </a:lnTo>
                  <a:lnTo>
                    <a:pt x="1462" y="103"/>
                  </a:lnTo>
                  <a:lnTo>
                    <a:pt x="1489" y="109"/>
                  </a:lnTo>
                  <a:lnTo>
                    <a:pt x="1515" y="116"/>
                  </a:lnTo>
                  <a:lnTo>
                    <a:pt x="1541" y="123"/>
                  </a:lnTo>
                  <a:lnTo>
                    <a:pt x="1566" y="129"/>
                  </a:lnTo>
                  <a:lnTo>
                    <a:pt x="1591" y="138"/>
                  </a:lnTo>
                  <a:lnTo>
                    <a:pt x="1617" y="146"/>
                  </a:lnTo>
                  <a:lnTo>
                    <a:pt x="1641" y="155"/>
                  </a:lnTo>
                  <a:lnTo>
                    <a:pt x="1665" y="163"/>
                  </a:lnTo>
                  <a:lnTo>
                    <a:pt x="1688" y="173"/>
                  </a:lnTo>
                  <a:lnTo>
                    <a:pt x="1711" y="182"/>
                  </a:lnTo>
                  <a:lnTo>
                    <a:pt x="1733" y="193"/>
                  </a:lnTo>
                  <a:lnTo>
                    <a:pt x="1756" y="203"/>
                  </a:lnTo>
                  <a:lnTo>
                    <a:pt x="1778" y="215"/>
                  </a:lnTo>
                  <a:lnTo>
                    <a:pt x="1799" y="226"/>
                  </a:lnTo>
                  <a:lnTo>
                    <a:pt x="1820" y="238"/>
                  </a:lnTo>
                  <a:lnTo>
                    <a:pt x="1840" y="250"/>
                  </a:lnTo>
                  <a:lnTo>
                    <a:pt x="1860" y="263"/>
                  </a:lnTo>
                  <a:lnTo>
                    <a:pt x="1824" y="244"/>
                  </a:lnTo>
                  <a:lnTo>
                    <a:pt x="1787" y="225"/>
                  </a:lnTo>
                  <a:lnTo>
                    <a:pt x="1749" y="208"/>
                  </a:lnTo>
                  <a:lnTo>
                    <a:pt x="1711" y="192"/>
                  </a:lnTo>
                  <a:lnTo>
                    <a:pt x="1672" y="178"/>
                  </a:lnTo>
                  <a:lnTo>
                    <a:pt x="1632" y="165"/>
                  </a:lnTo>
                  <a:lnTo>
                    <a:pt x="1589" y="154"/>
                  </a:lnTo>
                  <a:lnTo>
                    <a:pt x="1547" y="144"/>
                  </a:lnTo>
                  <a:lnTo>
                    <a:pt x="1503" y="135"/>
                  </a:lnTo>
                  <a:lnTo>
                    <a:pt x="1458" y="129"/>
                  </a:lnTo>
                  <a:lnTo>
                    <a:pt x="1411" y="124"/>
                  </a:lnTo>
                  <a:lnTo>
                    <a:pt x="1363" y="120"/>
                  </a:lnTo>
                  <a:lnTo>
                    <a:pt x="1314" y="117"/>
                  </a:lnTo>
                  <a:lnTo>
                    <a:pt x="1262" y="117"/>
                  </a:lnTo>
                  <a:lnTo>
                    <a:pt x="1210" y="117"/>
                  </a:lnTo>
                  <a:lnTo>
                    <a:pt x="1156" y="119"/>
                  </a:lnTo>
                  <a:lnTo>
                    <a:pt x="1121" y="121"/>
                  </a:lnTo>
                  <a:lnTo>
                    <a:pt x="1087" y="124"/>
                  </a:lnTo>
                  <a:lnTo>
                    <a:pt x="1052" y="127"/>
                  </a:lnTo>
                  <a:lnTo>
                    <a:pt x="1018" y="131"/>
                  </a:lnTo>
                  <a:lnTo>
                    <a:pt x="983" y="135"/>
                  </a:lnTo>
                  <a:lnTo>
                    <a:pt x="948" y="141"/>
                  </a:lnTo>
                  <a:lnTo>
                    <a:pt x="915" y="147"/>
                  </a:lnTo>
                  <a:lnTo>
                    <a:pt x="880" y="153"/>
                  </a:lnTo>
                  <a:lnTo>
                    <a:pt x="846" y="159"/>
                  </a:lnTo>
                  <a:lnTo>
                    <a:pt x="813" y="168"/>
                  </a:lnTo>
                  <a:lnTo>
                    <a:pt x="778" y="176"/>
                  </a:lnTo>
                  <a:lnTo>
                    <a:pt x="745" y="184"/>
                  </a:lnTo>
                  <a:lnTo>
                    <a:pt x="710" y="193"/>
                  </a:lnTo>
                  <a:lnTo>
                    <a:pt x="677" y="202"/>
                  </a:lnTo>
                  <a:lnTo>
                    <a:pt x="643" y="212"/>
                  </a:lnTo>
                  <a:lnTo>
                    <a:pt x="611" y="224"/>
                  </a:lnTo>
                  <a:lnTo>
                    <a:pt x="577" y="234"/>
                  </a:lnTo>
                  <a:lnTo>
                    <a:pt x="544" y="247"/>
                  </a:lnTo>
                  <a:lnTo>
                    <a:pt x="512" y="259"/>
                  </a:lnTo>
                  <a:lnTo>
                    <a:pt x="479" y="271"/>
                  </a:lnTo>
                  <a:lnTo>
                    <a:pt x="447" y="285"/>
                  </a:lnTo>
                  <a:lnTo>
                    <a:pt x="415" y="299"/>
                  </a:lnTo>
                  <a:lnTo>
                    <a:pt x="383" y="313"/>
                  </a:lnTo>
                  <a:lnTo>
                    <a:pt x="352" y="328"/>
                  </a:lnTo>
                  <a:lnTo>
                    <a:pt x="320" y="343"/>
                  </a:lnTo>
                  <a:lnTo>
                    <a:pt x="289" y="358"/>
                  </a:lnTo>
                  <a:lnTo>
                    <a:pt x="258" y="374"/>
                  </a:lnTo>
                  <a:lnTo>
                    <a:pt x="228" y="390"/>
                  </a:lnTo>
                  <a:lnTo>
                    <a:pt x="198" y="407"/>
                  </a:lnTo>
                  <a:lnTo>
                    <a:pt x="168" y="424"/>
                  </a:lnTo>
                  <a:lnTo>
                    <a:pt x="138" y="442"/>
                  </a:lnTo>
                  <a:lnTo>
                    <a:pt x="110" y="460"/>
                  </a:lnTo>
                  <a:lnTo>
                    <a:pt x="136" y="445"/>
                  </a:lnTo>
                  <a:lnTo>
                    <a:pt x="164" y="431"/>
                  </a:lnTo>
                  <a:lnTo>
                    <a:pt x="190" y="418"/>
                  </a:lnTo>
                  <a:lnTo>
                    <a:pt x="218" y="405"/>
                  </a:lnTo>
                  <a:lnTo>
                    <a:pt x="246" y="391"/>
                  </a:lnTo>
                  <a:lnTo>
                    <a:pt x="273" y="378"/>
                  </a:lnTo>
                  <a:lnTo>
                    <a:pt x="301" y="367"/>
                  </a:lnTo>
                  <a:lnTo>
                    <a:pt x="329" y="354"/>
                  </a:lnTo>
                  <a:lnTo>
                    <a:pt x="357" y="343"/>
                  </a:lnTo>
                  <a:lnTo>
                    <a:pt x="386" y="331"/>
                  </a:lnTo>
                  <a:lnTo>
                    <a:pt x="415" y="321"/>
                  </a:lnTo>
                  <a:lnTo>
                    <a:pt x="444" y="310"/>
                  </a:lnTo>
                  <a:lnTo>
                    <a:pt x="473" y="300"/>
                  </a:lnTo>
                  <a:lnTo>
                    <a:pt x="501" y="290"/>
                  </a:lnTo>
                  <a:lnTo>
                    <a:pt x="530" y="280"/>
                  </a:lnTo>
                  <a:lnTo>
                    <a:pt x="560" y="271"/>
                  </a:lnTo>
                  <a:lnTo>
                    <a:pt x="589" y="263"/>
                  </a:lnTo>
                  <a:lnTo>
                    <a:pt x="619" y="255"/>
                  </a:lnTo>
                  <a:lnTo>
                    <a:pt x="648" y="247"/>
                  </a:lnTo>
                  <a:lnTo>
                    <a:pt x="678" y="240"/>
                  </a:lnTo>
                  <a:lnTo>
                    <a:pt x="708" y="233"/>
                  </a:lnTo>
                  <a:lnTo>
                    <a:pt x="738" y="226"/>
                  </a:lnTo>
                  <a:lnTo>
                    <a:pt x="768" y="221"/>
                  </a:lnTo>
                  <a:lnTo>
                    <a:pt x="798" y="215"/>
                  </a:lnTo>
                  <a:lnTo>
                    <a:pt x="827" y="210"/>
                  </a:lnTo>
                  <a:lnTo>
                    <a:pt x="857" y="206"/>
                  </a:lnTo>
                  <a:lnTo>
                    <a:pt x="887" y="201"/>
                  </a:lnTo>
                  <a:lnTo>
                    <a:pt x="917" y="197"/>
                  </a:lnTo>
                  <a:lnTo>
                    <a:pt x="948" y="194"/>
                  </a:lnTo>
                  <a:lnTo>
                    <a:pt x="978" y="192"/>
                  </a:lnTo>
                  <a:lnTo>
                    <a:pt x="1008" y="189"/>
                  </a:lnTo>
                  <a:lnTo>
                    <a:pt x="1038" y="187"/>
                  </a:lnTo>
                  <a:lnTo>
                    <a:pt x="1069" y="186"/>
                  </a:lnTo>
                  <a:lnTo>
                    <a:pt x="1101" y="185"/>
                  </a:lnTo>
                  <a:lnTo>
                    <a:pt x="1131" y="185"/>
                  </a:lnTo>
                  <a:lnTo>
                    <a:pt x="1161" y="185"/>
                  </a:lnTo>
                  <a:lnTo>
                    <a:pt x="1190" y="185"/>
                  </a:lnTo>
                  <a:lnTo>
                    <a:pt x="1219" y="186"/>
                  </a:lnTo>
                  <a:lnTo>
                    <a:pt x="1248" y="188"/>
                  </a:lnTo>
                  <a:lnTo>
                    <a:pt x="1276" y="191"/>
                  </a:lnTo>
                  <a:lnTo>
                    <a:pt x="1303" y="193"/>
                  </a:lnTo>
                  <a:lnTo>
                    <a:pt x="1331" y="196"/>
                  </a:lnTo>
                  <a:lnTo>
                    <a:pt x="1358" y="200"/>
                  </a:lnTo>
                  <a:lnTo>
                    <a:pt x="1384" y="204"/>
                  </a:lnTo>
                  <a:lnTo>
                    <a:pt x="1409" y="209"/>
                  </a:lnTo>
                  <a:lnTo>
                    <a:pt x="1435" y="214"/>
                  </a:lnTo>
                  <a:lnTo>
                    <a:pt x="1460" y="219"/>
                  </a:lnTo>
                  <a:lnTo>
                    <a:pt x="1484" y="225"/>
                  </a:lnTo>
                  <a:lnTo>
                    <a:pt x="1509" y="232"/>
                  </a:lnTo>
                  <a:lnTo>
                    <a:pt x="1532" y="239"/>
                  </a:lnTo>
                  <a:lnTo>
                    <a:pt x="1556" y="246"/>
                  </a:lnTo>
                  <a:lnTo>
                    <a:pt x="1579" y="254"/>
                  </a:lnTo>
                  <a:lnTo>
                    <a:pt x="1601" y="262"/>
                  </a:lnTo>
                  <a:lnTo>
                    <a:pt x="1623" y="271"/>
                  </a:lnTo>
                  <a:lnTo>
                    <a:pt x="1644" y="280"/>
                  </a:lnTo>
                  <a:lnTo>
                    <a:pt x="1666" y="290"/>
                  </a:lnTo>
                  <a:lnTo>
                    <a:pt x="1687" y="300"/>
                  </a:lnTo>
                  <a:lnTo>
                    <a:pt x="1708" y="312"/>
                  </a:lnTo>
                  <a:lnTo>
                    <a:pt x="1727" y="322"/>
                  </a:lnTo>
                  <a:lnTo>
                    <a:pt x="1747" y="333"/>
                  </a:lnTo>
                  <a:lnTo>
                    <a:pt x="1767" y="346"/>
                  </a:lnTo>
                  <a:lnTo>
                    <a:pt x="1786" y="358"/>
                  </a:lnTo>
                  <a:lnTo>
                    <a:pt x="1805" y="370"/>
                  </a:lnTo>
                  <a:lnTo>
                    <a:pt x="1823" y="384"/>
                  </a:lnTo>
                  <a:lnTo>
                    <a:pt x="1791" y="363"/>
                  </a:lnTo>
                  <a:lnTo>
                    <a:pt x="1756" y="345"/>
                  </a:lnTo>
                  <a:lnTo>
                    <a:pt x="1721" y="328"/>
                  </a:lnTo>
                  <a:lnTo>
                    <a:pt x="1683" y="312"/>
                  </a:lnTo>
                  <a:lnTo>
                    <a:pt x="1644" y="297"/>
                  </a:lnTo>
                  <a:lnTo>
                    <a:pt x="1604" y="283"/>
                  </a:lnTo>
                  <a:lnTo>
                    <a:pt x="1562" y="271"/>
                  </a:lnTo>
                  <a:lnTo>
                    <a:pt x="1519" y="261"/>
                  </a:lnTo>
                  <a:lnTo>
                    <a:pt x="1475" y="252"/>
                  </a:lnTo>
                  <a:lnTo>
                    <a:pt x="1429" y="245"/>
                  </a:lnTo>
                  <a:lnTo>
                    <a:pt x="1382" y="239"/>
                  </a:lnTo>
                  <a:lnTo>
                    <a:pt x="1333" y="235"/>
                  </a:lnTo>
                  <a:lnTo>
                    <a:pt x="1285" y="233"/>
                  </a:lnTo>
                  <a:lnTo>
                    <a:pt x="1234" y="233"/>
                  </a:lnTo>
                  <a:lnTo>
                    <a:pt x="1182" y="234"/>
                  </a:lnTo>
                  <a:lnTo>
                    <a:pt x="1129" y="238"/>
                  </a:lnTo>
                  <a:lnTo>
                    <a:pt x="1099" y="240"/>
                  </a:lnTo>
                  <a:lnTo>
                    <a:pt x="1068" y="244"/>
                  </a:lnTo>
                  <a:lnTo>
                    <a:pt x="1038" y="247"/>
                  </a:lnTo>
                  <a:lnTo>
                    <a:pt x="1008" y="250"/>
                  </a:lnTo>
                  <a:lnTo>
                    <a:pt x="977" y="255"/>
                  </a:lnTo>
                  <a:lnTo>
                    <a:pt x="947" y="261"/>
                  </a:lnTo>
                  <a:lnTo>
                    <a:pt x="917" y="267"/>
                  </a:lnTo>
                  <a:lnTo>
                    <a:pt x="887" y="272"/>
                  </a:lnTo>
                  <a:lnTo>
                    <a:pt x="857" y="279"/>
                  </a:lnTo>
                  <a:lnTo>
                    <a:pt x="826" y="286"/>
                  </a:lnTo>
                  <a:lnTo>
                    <a:pt x="798" y="294"/>
                  </a:lnTo>
                  <a:lnTo>
                    <a:pt x="768" y="302"/>
                  </a:lnTo>
                  <a:lnTo>
                    <a:pt x="738" y="312"/>
                  </a:lnTo>
                  <a:lnTo>
                    <a:pt x="708" y="321"/>
                  </a:lnTo>
                  <a:lnTo>
                    <a:pt x="679" y="330"/>
                  </a:lnTo>
                  <a:lnTo>
                    <a:pt x="649" y="340"/>
                  </a:lnTo>
                  <a:lnTo>
                    <a:pt x="620" y="351"/>
                  </a:lnTo>
                  <a:lnTo>
                    <a:pt x="591" y="361"/>
                  </a:lnTo>
                  <a:lnTo>
                    <a:pt x="562" y="373"/>
                  </a:lnTo>
                  <a:lnTo>
                    <a:pt x="534" y="384"/>
                  </a:lnTo>
                  <a:lnTo>
                    <a:pt x="505" y="397"/>
                  </a:lnTo>
                  <a:lnTo>
                    <a:pt x="477" y="409"/>
                  </a:lnTo>
                  <a:lnTo>
                    <a:pt x="448" y="422"/>
                  </a:lnTo>
                  <a:lnTo>
                    <a:pt x="421" y="436"/>
                  </a:lnTo>
                  <a:lnTo>
                    <a:pt x="393" y="450"/>
                  </a:lnTo>
                  <a:lnTo>
                    <a:pt x="365" y="464"/>
                  </a:lnTo>
                  <a:lnTo>
                    <a:pt x="339" y="479"/>
                  </a:lnTo>
                  <a:lnTo>
                    <a:pt x="312" y="494"/>
                  </a:lnTo>
                  <a:lnTo>
                    <a:pt x="286" y="509"/>
                  </a:lnTo>
                  <a:lnTo>
                    <a:pt x="259" y="525"/>
                  </a:lnTo>
                  <a:lnTo>
                    <a:pt x="233" y="541"/>
                  </a:lnTo>
                  <a:lnTo>
                    <a:pt x="208" y="557"/>
                  </a:lnTo>
                  <a:lnTo>
                    <a:pt x="231" y="544"/>
                  </a:lnTo>
                  <a:lnTo>
                    <a:pt x="254" y="532"/>
                  </a:lnTo>
                  <a:lnTo>
                    <a:pt x="278" y="520"/>
                  </a:lnTo>
                  <a:lnTo>
                    <a:pt x="301" y="507"/>
                  </a:lnTo>
                  <a:lnTo>
                    <a:pt x="325" y="496"/>
                  </a:lnTo>
                  <a:lnTo>
                    <a:pt x="349" y="484"/>
                  </a:lnTo>
                  <a:lnTo>
                    <a:pt x="373" y="474"/>
                  </a:lnTo>
                  <a:lnTo>
                    <a:pt x="398" y="464"/>
                  </a:lnTo>
                  <a:lnTo>
                    <a:pt x="422" y="453"/>
                  </a:lnTo>
                  <a:lnTo>
                    <a:pt x="447" y="443"/>
                  </a:lnTo>
                  <a:lnTo>
                    <a:pt x="471" y="432"/>
                  </a:lnTo>
                  <a:lnTo>
                    <a:pt x="497" y="423"/>
                  </a:lnTo>
                  <a:lnTo>
                    <a:pt x="521" y="414"/>
                  </a:lnTo>
                  <a:lnTo>
                    <a:pt x="546" y="406"/>
                  </a:lnTo>
                  <a:lnTo>
                    <a:pt x="572" y="397"/>
                  </a:lnTo>
                  <a:lnTo>
                    <a:pt x="597" y="389"/>
                  </a:lnTo>
                  <a:lnTo>
                    <a:pt x="622" y="381"/>
                  </a:lnTo>
                  <a:lnTo>
                    <a:pt x="649" y="374"/>
                  </a:lnTo>
                  <a:lnTo>
                    <a:pt x="674" y="367"/>
                  </a:lnTo>
                  <a:lnTo>
                    <a:pt x="700" y="360"/>
                  </a:lnTo>
                  <a:lnTo>
                    <a:pt x="726" y="353"/>
                  </a:lnTo>
                  <a:lnTo>
                    <a:pt x="751" y="347"/>
                  </a:lnTo>
                  <a:lnTo>
                    <a:pt x="778" y="341"/>
                  </a:lnTo>
                  <a:lnTo>
                    <a:pt x="803" y="337"/>
                  </a:lnTo>
                  <a:lnTo>
                    <a:pt x="830" y="331"/>
                  </a:lnTo>
                  <a:lnTo>
                    <a:pt x="856" y="327"/>
                  </a:lnTo>
                  <a:lnTo>
                    <a:pt x="882" y="323"/>
                  </a:lnTo>
                  <a:lnTo>
                    <a:pt x="908" y="320"/>
                  </a:lnTo>
                  <a:lnTo>
                    <a:pt x="935" y="316"/>
                  </a:lnTo>
                  <a:lnTo>
                    <a:pt x="960" y="313"/>
                  </a:lnTo>
                  <a:lnTo>
                    <a:pt x="987" y="310"/>
                  </a:lnTo>
                  <a:lnTo>
                    <a:pt x="1013" y="308"/>
                  </a:lnTo>
                  <a:lnTo>
                    <a:pt x="1066" y="305"/>
                  </a:lnTo>
                  <a:lnTo>
                    <a:pt x="1119" y="303"/>
                  </a:lnTo>
                  <a:lnTo>
                    <a:pt x="1170" y="305"/>
                  </a:lnTo>
                  <a:lnTo>
                    <a:pt x="1220" y="307"/>
                  </a:lnTo>
                  <a:lnTo>
                    <a:pt x="1269" y="312"/>
                  </a:lnTo>
                  <a:lnTo>
                    <a:pt x="1317" y="317"/>
                  </a:lnTo>
                  <a:lnTo>
                    <a:pt x="1363" y="324"/>
                  </a:lnTo>
                  <a:lnTo>
                    <a:pt x="1408" y="333"/>
                  </a:lnTo>
                  <a:lnTo>
                    <a:pt x="1452" y="345"/>
                  </a:lnTo>
                  <a:lnTo>
                    <a:pt x="1494" y="356"/>
                  </a:lnTo>
                  <a:lnTo>
                    <a:pt x="1535" y="370"/>
                  </a:lnTo>
                  <a:lnTo>
                    <a:pt x="1574" y="385"/>
                  </a:lnTo>
                  <a:lnTo>
                    <a:pt x="1611" y="403"/>
                  </a:lnTo>
                  <a:lnTo>
                    <a:pt x="1648" y="421"/>
                  </a:lnTo>
                  <a:lnTo>
                    <a:pt x="1683" y="441"/>
                  </a:lnTo>
                  <a:lnTo>
                    <a:pt x="1715" y="461"/>
                  </a:lnTo>
                  <a:lnTo>
                    <a:pt x="1686" y="445"/>
                  </a:lnTo>
                  <a:lnTo>
                    <a:pt x="1657" y="430"/>
                  </a:lnTo>
                  <a:lnTo>
                    <a:pt x="1626" y="416"/>
                  </a:lnTo>
                  <a:lnTo>
                    <a:pt x="1594" y="404"/>
                  </a:lnTo>
                  <a:lnTo>
                    <a:pt x="1560" y="393"/>
                  </a:lnTo>
                  <a:lnTo>
                    <a:pt x="1526" y="383"/>
                  </a:lnTo>
                  <a:lnTo>
                    <a:pt x="1490" y="374"/>
                  </a:lnTo>
                  <a:lnTo>
                    <a:pt x="1453" y="367"/>
                  </a:lnTo>
                  <a:lnTo>
                    <a:pt x="1415" y="360"/>
                  </a:lnTo>
                  <a:lnTo>
                    <a:pt x="1376" y="355"/>
                  </a:lnTo>
                  <a:lnTo>
                    <a:pt x="1336" y="352"/>
                  </a:lnTo>
                  <a:lnTo>
                    <a:pt x="1294" y="351"/>
                  </a:lnTo>
                  <a:lnTo>
                    <a:pt x="1253" y="350"/>
                  </a:lnTo>
                  <a:lnTo>
                    <a:pt x="1209" y="351"/>
                  </a:lnTo>
                  <a:lnTo>
                    <a:pt x="1165" y="353"/>
                  </a:lnTo>
                  <a:lnTo>
                    <a:pt x="1120" y="356"/>
                  </a:lnTo>
                  <a:lnTo>
                    <a:pt x="1094" y="359"/>
                  </a:lnTo>
                  <a:lnTo>
                    <a:pt x="1066" y="362"/>
                  </a:lnTo>
                  <a:lnTo>
                    <a:pt x="1040" y="367"/>
                  </a:lnTo>
                  <a:lnTo>
                    <a:pt x="1013" y="370"/>
                  </a:lnTo>
                  <a:lnTo>
                    <a:pt x="987" y="375"/>
                  </a:lnTo>
                  <a:lnTo>
                    <a:pt x="960" y="381"/>
                  </a:lnTo>
                  <a:lnTo>
                    <a:pt x="934" y="386"/>
                  </a:lnTo>
                  <a:lnTo>
                    <a:pt x="907" y="392"/>
                  </a:lnTo>
                  <a:lnTo>
                    <a:pt x="879" y="399"/>
                  </a:lnTo>
                  <a:lnTo>
                    <a:pt x="854" y="406"/>
                  </a:lnTo>
                  <a:lnTo>
                    <a:pt x="827" y="413"/>
                  </a:lnTo>
                  <a:lnTo>
                    <a:pt x="801" y="421"/>
                  </a:lnTo>
                  <a:lnTo>
                    <a:pt x="774" y="429"/>
                  </a:lnTo>
                  <a:lnTo>
                    <a:pt x="749" y="438"/>
                  </a:lnTo>
                  <a:lnTo>
                    <a:pt x="723" y="447"/>
                  </a:lnTo>
                  <a:lnTo>
                    <a:pt x="697" y="457"/>
                  </a:lnTo>
                  <a:lnTo>
                    <a:pt x="672" y="466"/>
                  </a:lnTo>
                  <a:lnTo>
                    <a:pt x="645" y="476"/>
                  </a:lnTo>
                  <a:lnTo>
                    <a:pt x="620" y="487"/>
                  </a:lnTo>
                  <a:lnTo>
                    <a:pt x="596" y="498"/>
                  </a:lnTo>
                  <a:lnTo>
                    <a:pt x="571" y="510"/>
                  </a:lnTo>
                  <a:lnTo>
                    <a:pt x="545" y="521"/>
                  </a:lnTo>
                  <a:lnTo>
                    <a:pt x="521" y="533"/>
                  </a:lnTo>
                  <a:lnTo>
                    <a:pt x="497" y="545"/>
                  </a:lnTo>
                  <a:lnTo>
                    <a:pt x="473" y="558"/>
                  </a:lnTo>
                  <a:lnTo>
                    <a:pt x="448" y="571"/>
                  </a:lnTo>
                  <a:lnTo>
                    <a:pt x="425" y="585"/>
                  </a:lnTo>
                  <a:lnTo>
                    <a:pt x="401" y="598"/>
                  </a:lnTo>
                  <a:lnTo>
                    <a:pt x="378" y="612"/>
                  </a:lnTo>
                  <a:lnTo>
                    <a:pt x="355" y="626"/>
                  </a:lnTo>
                  <a:lnTo>
                    <a:pt x="332" y="641"/>
                  </a:lnTo>
                  <a:lnTo>
                    <a:pt x="310" y="656"/>
                  </a:lnTo>
                  <a:lnTo>
                    <a:pt x="350" y="634"/>
                  </a:lnTo>
                  <a:lnTo>
                    <a:pt x="391" y="613"/>
                  </a:lnTo>
                  <a:lnTo>
                    <a:pt x="432" y="593"/>
                  </a:lnTo>
                  <a:lnTo>
                    <a:pt x="474" y="573"/>
                  </a:lnTo>
                  <a:lnTo>
                    <a:pt x="516" y="555"/>
                  </a:lnTo>
                  <a:lnTo>
                    <a:pt x="559" y="538"/>
                  </a:lnTo>
                  <a:lnTo>
                    <a:pt x="603" y="522"/>
                  </a:lnTo>
                  <a:lnTo>
                    <a:pt x="647" y="506"/>
                  </a:lnTo>
                  <a:lnTo>
                    <a:pt x="690" y="492"/>
                  </a:lnTo>
                  <a:lnTo>
                    <a:pt x="734" y="480"/>
                  </a:lnTo>
                  <a:lnTo>
                    <a:pt x="779" y="468"/>
                  </a:lnTo>
                  <a:lnTo>
                    <a:pt x="823" y="458"/>
                  </a:lnTo>
                  <a:lnTo>
                    <a:pt x="868" y="450"/>
                  </a:lnTo>
                  <a:lnTo>
                    <a:pt x="913" y="442"/>
                  </a:lnTo>
                  <a:lnTo>
                    <a:pt x="958" y="435"/>
                  </a:lnTo>
                  <a:lnTo>
                    <a:pt x="1003" y="430"/>
                  </a:lnTo>
                  <a:lnTo>
                    <a:pt x="1064" y="426"/>
                  </a:lnTo>
                  <a:lnTo>
                    <a:pt x="1124" y="423"/>
                  </a:lnTo>
                  <a:lnTo>
                    <a:pt x="1181" y="424"/>
                  </a:lnTo>
                  <a:lnTo>
                    <a:pt x="1237" y="428"/>
                  </a:lnTo>
                  <a:lnTo>
                    <a:pt x="1291" y="434"/>
                  </a:lnTo>
                  <a:lnTo>
                    <a:pt x="1341" y="442"/>
                  </a:lnTo>
                  <a:lnTo>
                    <a:pt x="1390" y="453"/>
                  </a:lnTo>
                  <a:lnTo>
                    <a:pt x="1436" y="466"/>
                  </a:lnTo>
                  <a:lnTo>
                    <a:pt x="1480" y="482"/>
                  </a:lnTo>
                  <a:lnTo>
                    <a:pt x="1521" y="499"/>
                  </a:lnTo>
                  <a:lnTo>
                    <a:pt x="1559" y="520"/>
                  </a:lnTo>
                  <a:lnTo>
                    <a:pt x="1594" y="542"/>
                  </a:lnTo>
                  <a:lnTo>
                    <a:pt x="1626" y="566"/>
                  </a:lnTo>
                  <a:lnTo>
                    <a:pt x="1655" y="593"/>
                  </a:lnTo>
                  <a:lnTo>
                    <a:pt x="1681" y="621"/>
                  </a:lnTo>
                  <a:lnTo>
                    <a:pt x="1703" y="651"/>
                  </a:lnTo>
                  <a:lnTo>
                    <a:pt x="2095" y="286"/>
                  </a:lnTo>
                  <a:lnTo>
                    <a:pt x="2074" y="268"/>
                  </a:lnTo>
                  <a:lnTo>
                    <a:pt x="2054" y="250"/>
                  </a:lnTo>
                  <a:lnTo>
                    <a:pt x="2032" y="233"/>
                  </a:lnTo>
                  <a:lnTo>
                    <a:pt x="2010" y="217"/>
                  </a:lnTo>
                  <a:lnTo>
                    <a:pt x="1987" y="201"/>
                  </a:lnTo>
                  <a:lnTo>
                    <a:pt x="1963" y="186"/>
                  </a:lnTo>
                  <a:lnTo>
                    <a:pt x="1938" y="171"/>
                  </a:lnTo>
                  <a:lnTo>
                    <a:pt x="1913" y="156"/>
                  </a:lnTo>
                  <a:lnTo>
                    <a:pt x="1888" y="142"/>
                  </a:lnTo>
                  <a:lnTo>
                    <a:pt x="1861" y="129"/>
                  </a:lnTo>
                  <a:lnTo>
                    <a:pt x="1835" y="117"/>
                  </a:lnTo>
                  <a:lnTo>
                    <a:pt x="1807" y="104"/>
                  </a:lnTo>
                  <a:lnTo>
                    <a:pt x="1778" y="94"/>
                  </a:lnTo>
                  <a:lnTo>
                    <a:pt x="1749" y="82"/>
                  </a:lnTo>
                  <a:lnTo>
                    <a:pt x="1719" y="72"/>
                  </a:lnTo>
                  <a:lnTo>
                    <a:pt x="1689" y="63"/>
                  </a:lnTo>
                  <a:lnTo>
                    <a:pt x="1659" y="53"/>
                  </a:lnTo>
                  <a:lnTo>
                    <a:pt x="1628" y="45"/>
                  </a:lnTo>
                  <a:lnTo>
                    <a:pt x="1596" y="38"/>
                  </a:lnTo>
                  <a:lnTo>
                    <a:pt x="1564" y="32"/>
                  </a:lnTo>
                  <a:lnTo>
                    <a:pt x="1530" y="25"/>
                  </a:lnTo>
                  <a:lnTo>
                    <a:pt x="1497" y="19"/>
                  </a:lnTo>
                  <a:lnTo>
                    <a:pt x="1464" y="14"/>
                  </a:lnTo>
                  <a:lnTo>
                    <a:pt x="1429" y="11"/>
                  </a:lnTo>
                  <a:lnTo>
                    <a:pt x="1394" y="6"/>
                  </a:lnTo>
                  <a:lnTo>
                    <a:pt x="1359" y="4"/>
                  </a:lnTo>
                  <a:lnTo>
                    <a:pt x="1322" y="2"/>
                  </a:lnTo>
                  <a:lnTo>
                    <a:pt x="1286" y="0"/>
                  </a:lnTo>
                  <a:lnTo>
                    <a:pt x="1249" y="0"/>
                  </a:lnTo>
                  <a:lnTo>
                    <a:pt x="1211" y="0"/>
                  </a:lnTo>
                  <a:lnTo>
                    <a:pt x="1173" y="2"/>
                  </a:lnTo>
                  <a:lnTo>
                    <a:pt x="1135" y="3"/>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16" name="Rectangle 90"/>
            <p:cNvSpPr>
              <a:spLocks noChangeArrowheads="1"/>
            </p:cNvSpPr>
            <p:nvPr/>
          </p:nvSpPr>
          <p:spPr bwMode="auto">
            <a:xfrm>
              <a:off x="3313" y="2722"/>
              <a:ext cx="571" cy="8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117" name="Line 131"/>
            <p:cNvSpPr>
              <a:spLocks noChangeShapeType="1"/>
            </p:cNvSpPr>
            <p:nvPr/>
          </p:nvSpPr>
          <p:spPr bwMode="auto">
            <a:xfrm>
              <a:off x="1011" y="2537"/>
              <a:ext cx="679" cy="23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18" name="Line 132"/>
            <p:cNvSpPr>
              <a:spLocks noChangeShapeType="1"/>
            </p:cNvSpPr>
            <p:nvPr/>
          </p:nvSpPr>
          <p:spPr bwMode="auto">
            <a:xfrm flipV="1">
              <a:off x="1011" y="1880"/>
              <a:ext cx="582" cy="32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nvGrpSpPr>
            <p:cNvPr id="119" name="Group 139"/>
            <p:cNvGrpSpPr>
              <a:grpSpLocks/>
            </p:cNvGrpSpPr>
            <p:nvPr/>
          </p:nvGrpSpPr>
          <p:grpSpPr bwMode="auto">
            <a:xfrm>
              <a:off x="1011" y="287"/>
              <a:ext cx="4172" cy="2531"/>
              <a:chOff x="1011" y="287"/>
              <a:chExt cx="4172" cy="2531"/>
            </a:xfrm>
          </p:grpSpPr>
          <p:sp>
            <p:nvSpPr>
              <p:cNvPr id="151" name="Freeform 127"/>
              <p:cNvSpPr>
                <a:spLocks/>
              </p:cNvSpPr>
              <p:nvPr/>
            </p:nvSpPr>
            <p:spPr bwMode="auto">
              <a:xfrm>
                <a:off x="2660" y="662"/>
                <a:ext cx="678" cy="328"/>
              </a:xfrm>
              <a:custGeom>
                <a:avLst/>
                <a:gdLst>
                  <a:gd name="T0" fmla="*/ 0 w 672"/>
                  <a:gd name="T1" fmla="*/ 336 h 336"/>
                  <a:gd name="T2" fmla="*/ 336 w 672"/>
                  <a:gd name="T3" fmla="*/ 0 h 336"/>
                  <a:gd name="T4" fmla="*/ 672 w 672"/>
                  <a:gd name="T5" fmla="*/ 240 h 336"/>
                </a:gdLst>
                <a:ahLst/>
                <a:cxnLst>
                  <a:cxn ang="0">
                    <a:pos x="T0" y="T1"/>
                  </a:cxn>
                  <a:cxn ang="0">
                    <a:pos x="T2" y="T3"/>
                  </a:cxn>
                  <a:cxn ang="0">
                    <a:pos x="T4" y="T5"/>
                  </a:cxn>
                </a:cxnLst>
                <a:rect l="0" t="0" r="r" b="b"/>
                <a:pathLst>
                  <a:path w="672" h="336">
                    <a:moveTo>
                      <a:pt x="0" y="336"/>
                    </a:moveTo>
                    <a:lnTo>
                      <a:pt x="336" y="0"/>
                    </a:lnTo>
                    <a:lnTo>
                      <a:pt x="672" y="24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2" name="Freeform 123"/>
              <p:cNvSpPr>
                <a:spLocks/>
              </p:cNvSpPr>
              <p:nvPr/>
            </p:nvSpPr>
            <p:spPr bwMode="auto">
              <a:xfrm>
                <a:off x="2758" y="287"/>
                <a:ext cx="435" cy="375"/>
              </a:xfrm>
              <a:custGeom>
                <a:avLst/>
                <a:gdLst>
                  <a:gd name="T0" fmla="*/ 240 w 432"/>
                  <a:gd name="T1" fmla="*/ 0 h 384"/>
                  <a:gd name="T2" fmla="*/ 0 w 432"/>
                  <a:gd name="T3" fmla="*/ 240 h 384"/>
                  <a:gd name="T4" fmla="*/ 432 w 432"/>
                  <a:gd name="T5" fmla="*/ 240 h 384"/>
                  <a:gd name="T6" fmla="*/ 240 w 432"/>
                  <a:gd name="T7" fmla="*/ 384 h 384"/>
                  <a:gd name="T8" fmla="*/ 0 w 432"/>
                  <a:gd name="T9" fmla="*/ 240 h 384"/>
                </a:gdLst>
                <a:ahLst/>
                <a:cxnLst>
                  <a:cxn ang="0">
                    <a:pos x="T0" y="T1"/>
                  </a:cxn>
                  <a:cxn ang="0">
                    <a:pos x="T2" y="T3"/>
                  </a:cxn>
                  <a:cxn ang="0">
                    <a:pos x="T4" y="T5"/>
                  </a:cxn>
                  <a:cxn ang="0">
                    <a:pos x="T6" y="T7"/>
                  </a:cxn>
                  <a:cxn ang="0">
                    <a:pos x="T8" y="T9"/>
                  </a:cxn>
                </a:cxnLst>
                <a:rect l="0" t="0" r="r" b="b"/>
                <a:pathLst>
                  <a:path w="432" h="384">
                    <a:moveTo>
                      <a:pt x="240" y="0"/>
                    </a:moveTo>
                    <a:lnTo>
                      <a:pt x="0" y="240"/>
                    </a:lnTo>
                    <a:lnTo>
                      <a:pt x="432" y="240"/>
                    </a:lnTo>
                    <a:lnTo>
                      <a:pt x="240" y="384"/>
                    </a:lnTo>
                    <a:lnTo>
                      <a:pt x="0" y="24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3" name="Line 126"/>
              <p:cNvSpPr>
                <a:spLocks noChangeShapeType="1"/>
              </p:cNvSpPr>
              <p:nvPr/>
            </p:nvSpPr>
            <p:spPr bwMode="auto">
              <a:xfrm>
                <a:off x="2999" y="287"/>
                <a:ext cx="194" cy="18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4" name="Line 133"/>
              <p:cNvSpPr>
                <a:spLocks noChangeShapeType="1"/>
              </p:cNvSpPr>
              <p:nvPr/>
            </p:nvSpPr>
            <p:spPr bwMode="auto">
              <a:xfrm flipV="1">
                <a:off x="1932" y="2067"/>
                <a:ext cx="291" cy="23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5" name="Freeform 128"/>
              <p:cNvSpPr>
                <a:spLocks/>
              </p:cNvSpPr>
              <p:nvPr/>
            </p:nvSpPr>
            <p:spPr bwMode="auto">
              <a:xfrm>
                <a:off x="1011" y="1880"/>
                <a:ext cx="921" cy="892"/>
              </a:xfrm>
              <a:custGeom>
                <a:avLst/>
                <a:gdLst>
                  <a:gd name="T0" fmla="*/ 0 w 912"/>
                  <a:gd name="T1" fmla="*/ 672 h 912"/>
                  <a:gd name="T2" fmla="*/ 0 w 912"/>
                  <a:gd name="T3" fmla="*/ 336 h 912"/>
                  <a:gd name="T4" fmla="*/ 336 w 912"/>
                  <a:gd name="T5" fmla="*/ 480 h 912"/>
                  <a:gd name="T6" fmla="*/ 576 w 912"/>
                  <a:gd name="T7" fmla="*/ 0 h 912"/>
                  <a:gd name="T8" fmla="*/ 912 w 912"/>
                  <a:gd name="T9" fmla="*/ 432 h 912"/>
                  <a:gd name="T10" fmla="*/ 672 w 912"/>
                  <a:gd name="T11" fmla="*/ 912 h 912"/>
                  <a:gd name="T12" fmla="*/ 336 w 912"/>
                  <a:gd name="T13" fmla="*/ 480 h 912"/>
                  <a:gd name="T14" fmla="*/ 0 w 912"/>
                  <a:gd name="T15" fmla="*/ 67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912">
                    <a:moveTo>
                      <a:pt x="0" y="672"/>
                    </a:moveTo>
                    <a:lnTo>
                      <a:pt x="0" y="336"/>
                    </a:lnTo>
                    <a:lnTo>
                      <a:pt x="336" y="480"/>
                    </a:lnTo>
                    <a:lnTo>
                      <a:pt x="576" y="0"/>
                    </a:lnTo>
                    <a:lnTo>
                      <a:pt x="912" y="432"/>
                    </a:lnTo>
                    <a:lnTo>
                      <a:pt x="672" y="912"/>
                    </a:lnTo>
                    <a:lnTo>
                      <a:pt x="336" y="480"/>
                    </a:lnTo>
                    <a:lnTo>
                      <a:pt x="0" y="672"/>
                    </a:lnTo>
                    <a:close/>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6" name="Freeform 136"/>
              <p:cNvSpPr>
                <a:spLocks/>
              </p:cNvSpPr>
              <p:nvPr/>
            </p:nvSpPr>
            <p:spPr bwMode="auto">
              <a:xfrm>
                <a:off x="3727" y="1552"/>
                <a:ext cx="825" cy="656"/>
              </a:xfrm>
              <a:custGeom>
                <a:avLst/>
                <a:gdLst>
                  <a:gd name="T0" fmla="*/ 816 w 816"/>
                  <a:gd name="T1" fmla="*/ 672 h 672"/>
                  <a:gd name="T2" fmla="*/ 336 w 816"/>
                  <a:gd name="T3" fmla="*/ 480 h 672"/>
                  <a:gd name="T4" fmla="*/ 0 w 816"/>
                  <a:gd name="T5" fmla="*/ 0 h 672"/>
                </a:gdLst>
                <a:ahLst/>
                <a:cxnLst>
                  <a:cxn ang="0">
                    <a:pos x="T0" y="T1"/>
                  </a:cxn>
                  <a:cxn ang="0">
                    <a:pos x="T2" y="T3"/>
                  </a:cxn>
                  <a:cxn ang="0">
                    <a:pos x="T4" y="T5"/>
                  </a:cxn>
                </a:cxnLst>
                <a:rect l="0" t="0" r="r" b="b"/>
                <a:pathLst>
                  <a:path w="816" h="672">
                    <a:moveTo>
                      <a:pt x="816" y="672"/>
                    </a:moveTo>
                    <a:lnTo>
                      <a:pt x="336" y="480"/>
                    </a:lnTo>
                    <a:lnTo>
                      <a:pt x="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7" name="Freeform 134"/>
              <p:cNvSpPr>
                <a:spLocks/>
              </p:cNvSpPr>
              <p:nvPr/>
            </p:nvSpPr>
            <p:spPr bwMode="auto">
              <a:xfrm>
                <a:off x="4067" y="1646"/>
                <a:ext cx="1116" cy="1172"/>
              </a:xfrm>
              <a:custGeom>
                <a:avLst/>
                <a:gdLst>
                  <a:gd name="T0" fmla="*/ 0 w 1104"/>
                  <a:gd name="T1" fmla="*/ 384 h 1200"/>
                  <a:gd name="T2" fmla="*/ 480 w 1104"/>
                  <a:gd name="T3" fmla="*/ 1200 h 1200"/>
                  <a:gd name="T4" fmla="*/ 432 w 1104"/>
                  <a:gd name="T5" fmla="*/ 0 h 1200"/>
                  <a:gd name="T6" fmla="*/ 816 w 1104"/>
                  <a:gd name="T7" fmla="*/ 384 h 1200"/>
                  <a:gd name="T8" fmla="*/ 480 w 1104"/>
                  <a:gd name="T9" fmla="*/ 576 h 1200"/>
                  <a:gd name="T10" fmla="*/ 864 w 1104"/>
                  <a:gd name="T11" fmla="*/ 912 h 1200"/>
                  <a:gd name="T12" fmla="*/ 816 w 1104"/>
                  <a:gd name="T13" fmla="*/ 384 h 1200"/>
                  <a:gd name="T14" fmla="*/ 1104 w 1104"/>
                  <a:gd name="T15" fmla="*/ 672 h 1200"/>
                  <a:gd name="T16" fmla="*/ 864 w 1104"/>
                  <a:gd name="T17" fmla="*/ 912 h 1200"/>
                  <a:gd name="T18" fmla="*/ 480 w 1104"/>
                  <a:gd name="T19"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4" h="1200">
                    <a:moveTo>
                      <a:pt x="0" y="384"/>
                    </a:moveTo>
                    <a:lnTo>
                      <a:pt x="480" y="1200"/>
                    </a:lnTo>
                    <a:lnTo>
                      <a:pt x="432" y="0"/>
                    </a:lnTo>
                    <a:lnTo>
                      <a:pt x="816" y="384"/>
                    </a:lnTo>
                    <a:lnTo>
                      <a:pt x="480" y="576"/>
                    </a:lnTo>
                    <a:lnTo>
                      <a:pt x="864" y="912"/>
                    </a:lnTo>
                    <a:lnTo>
                      <a:pt x="816" y="384"/>
                    </a:lnTo>
                    <a:lnTo>
                      <a:pt x="1104" y="672"/>
                    </a:lnTo>
                    <a:lnTo>
                      <a:pt x="864" y="912"/>
                    </a:lnTo>
                    <a:lnTo>
                      <a:pt x="480" y="120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grpSp>
          <p:nvGrpSpPr>
            <p:cNvPr id="120" name="Group 142"/>
            <p:cNvGrpSpPr>
              <a:grpSpLocks/>
            </p:cNvGrpSpPr>
            <p:nvPr/>
          </p:nvGrpSpPr>
          <p:grpSpPr bwMode="auto">
            <a:xfrm>
              <a:off x="1920" y="720"/>
              <a:ext cx="2074" cy="1948"/>
              <a:chOff x="1920" y="720"/>
              <a:chExt cx="2074" cy="1948"/>
            </a:xfrm>
          </p:grpSpPr>
          <p:sp>
            <p:nvSpPr>
              <p:cNvPr id="139" name="Freeform 76"/>
              <p:cNvSpPr>
                <a:spLocks/>
              </p:cNvSpPr>
              <p:nvPr/>
            </p:nvSpPr>
            <p:spPr bwMode="auto">
              <a:xfrm>
                <a:off x="2053" y="818"/>
                <a:ext cx="1941" cy="1850"/>
              </a:xfrm>
              <a:custGeom>
                <a:avLst/>
                <a:gdLst>
                  <a:gd name="T0" fmla="*/ 366 w 977"/>
                  <a:gd name="T1" fmla="*/ 997 h 1058"/>
                  <a:gd name="T2" fmla="*/ 383 w 977"/>
                  <a:gd name="T3" fmla="*/ 1015 h 1058"/>
                  <a:gd name="T4" fmla="*/ 401 w 977"/>
                  <a:gd name="T5" fmla="*/ 1032 h 1058"/>
                  <a:gd name="T6" fmla="*/ 418 w 977"/>
                  <a:gd name="T7" fmla="*/ 1049 h 1058"/>
                  <a:gd name="T8" fmla="*/ 441 w 977"/>
                  <a:gd name="T9" fmla="*/ 1056 h 1058"/>
                  <a:gd name="T10" fmla="*/ 470 w 977"/>
                  <a:gd name="T11" fmla="*/ 1053 h 1058"/>
                  <a:gd name="T12" fmla="*/ 498 w 977"/>
                  <a:gd name="T13" fmla="*/ 1049 h 1058"/>
                  <a:gd name="T14" fmla="*/ 526 w 977"/>
                  <a:gd name="T15" fmla="*/ 1046 h 1058"/>
                  <a:gd name="T16" fmla="*/ 555 w 977"/>
                  <a:gd name="T17" fmla="*/ 1042 h 1058"/>
                  <a:gd name="T18" fmla="*/ 584 w 977"/>
                  <a:gd name="T19" fmla="*/ 1039 h 1058"/>
                  <a:gd name="T20" fmla="*/ 613 w 977"/>
                  <a:gd name="T21" fmla="*/ 1035 h 1058"/>
                  <a:gd name="T22" fmla="*/ 642 w 977"/>
                  <a:gd name="T23" fmla="*/ 1032 h 1058"/>
                  <a:gd name="T24" fmla="*/ 666 w 977"/>
                  <a:gd name="T25" fmla="*/ 1020 h 1058"/>
                  <a:gd name="T26" fmla="*/ 683 w 977"/>
                  <a:gd name="T27" fmla="*/ 999 h 1058"/>
                  <a:gd name="T28" fmla="*/ 700 w 977"/>
                  <a:gd name="T29" fmla="*/ 977 h 1058"/>
                  <a:gd name="T30" fmla="*/ 718 w 977"/>
                  <a:gd name="T31" fmla="*/ 955 h 1058"/>
                  <a:gd name="T32" fmla="*/ 742 w 977"/>
                  <a:gd name="T33" fmla="*/ 943 h 1058"/>
                  <a:gd name="T34" fmla="*/ 773 w 977"/>
                  <a:gd name="T35" fmla="*/ 940 h 1058"/>
                  <a:gd name="T36" fmla="*/ 804 w 977"/>
                  <a:gd name="T37" fmla="*/ 937 h 1058"/>
                  <a:gd name="T38" fmla="*/ 835 w 977"/>
                  <a:gd name="T39" fmla="*/ 934 h 1058"/>
                  <a:gd name="T40" fmla="*/ 866 w 977"/>
                  <a:gd name="T41" fmla="*/ 932 h 1058"/>
                  <a:gd name="T42" fmla="*/ 897 w 977"/>
                  <a:gd name="T43" fmla="*/ 929 h 1058"/>
                  <a:gd name="T44" fmla="*/ 929 w 977"/>
                  <a:gd name="T45" fmla="*/ 927 h 1058"/>
                  <a:gd name="T46" fmla="*/ 961 w 977"/>
                  <a:gd name="T47" fmla="*/ 925 h 1058"/>
                  <a:gd name="T48" fmla="*/ 973 w 977"/>
                  <a:gd name="T49" fmla="*/ 821 h 1058"/>
                  <a:gd name="T50" fmla="*/ 962 w 977"/>
                  <a:gd name="T51" fmla="*/ 617 h 1058"/>
                  <a:gd name="T52" fmla="*/ 941 w 977"/>
                  <a:gd name="T53" fmla="*/ 409 h 1058"/>
                  <a:gd name="T54" fmla="*/ 907 w 977"/>
                  <a:gd name="T55" fmla="*/ 196 h 1058"/>
                  <a:gd name="T56" fmla="*/ 799 w 977"/>
                  <a:gd name="T57" fmla="*/ 0 h 1058"/>
                  <a:gd name="T58" fmla="*/ 748 w 977"/>
                  <a:gd name="T59" fmla="*/ 3 h 1058"/>
                  <a:gd name="T60" fmla="*/ 697 w 977"/>
                  <a:gd name="T61" fmla="*/ 8 h 1058"/>
                  <a:gd name="T62" fmla="*/ 647 w 977"/>
                  <a:gd name="T63" fmla="*/ 15 h 1058"/>
                  <a:gd name="T64" fmla="*/ 598 w 977"/>
                  <a:gd name="T65" fmla="*/ 24 h 1058"/>
                  <a:gd name="T66" fmla="*/ 548 w 977"/>
                  <a:gd name="T67" fmla="*/ 34 h 1058"/>
                  <a:gd name="T68" fmla="*/ 499 w 977"/>
                  <a:gd name="T69" fmla="*/ 47 h 1058"/>
                  <a:gd name="T70" fmla="*/ 450 w 977"/>
                  <a:gd name="T71" fmla="*/ 60 h 1058"/>
                  <a:gd name="T72" fmla="*/ 402 w 977"/>
                  <a:gd name="T73" fmla="*/ 72 h 1058"/>
                  <a:gd name="T74" fmla="*/ 352 w 977"/>
                  <a:gd name="T75" fmla="*/ 86 h 1058"/>
                  <a:gd name="T76" fmla="*/ 305 w 977"/>
                  <a:gd name="T77" fmla="*/ 101 h 1058"/>
                  <a:gd name="T78" fmla="*/ 257 w 977"/>
                  <a:gd name="T79" fmla="*/ 115 h 1058"/>
                  <a:gd name="T80" fmla="*/ 208 w 977"/>
                  <a:gd name="T81" fmla="*/ 128 h 1058"/>
                  <a:gd name="T82" fmla="*/ 160 w 977"/>
                  <a:gd name="T83" fmla="*/ 140 h 1058"/>
                  <a:gd name="T84" fmla="*/ 112 w 977"/>
                  <a:gd name="T85" fmla="*/ 153 h 1058"/>
                  <a:gd name="T86" fmla="*/ 62 w 977"/>
                  <a:gd name="T87" fmla="*/ 163 h 1058"/>
                  <a:gd name="T88" fmla="*/ 14 w 977"/>
                  <a:gd name="T89" fmla="*/ 172 h 1058"/>
                  <a:gd name="T90" fmla="*/ 24 w 977"/>
                  <a:gd name="T91" fmla="*/ 300 h 1058"/>
                  <a:gd name="T92" fmla="*/ 63 w 977"/>
                  <a:gd name="T93" fmla="*/ 515 h 1058"/>
                  <a:gd name="T94" fmla="*/ 91 w 977"/>
                  <a:gd name="T95" fmla="*/ 720 h 1058"/>
                  <a:gd name="T96" fmla="*/ 110 w 977"/>
                  <a:gd name="T97" fmla="*/ 922 h 1058"/>
                  <a:gd name="T98" fmla="*/ 131 w 977"/>
                  <a:gd name="T99" fmla="*/ 1023 h 1058"/>
                  <a:gd name="T100" fmla="*/ 161 w 977"/>
                  <a:gd name="T101" fmla="*/ 1018 h 1058"/>
                  <a:gd name="T102" fmla="*/ 191 w 977"/>
                  <a:gd name="T103" fmla="*/ 1015 h 1058"/>
                  <a:gd name="T104" fmla="*/ 220 w 977"/>
                  <a:gd name="T105" fmla="*/ 1010 h 1058"/>
                  <a:gd name="T106" fmla="*/ 250 w 977"/>
                  <a:gd name="T107" fmla="*/ 1005 h 1058"/>
                  <a:gd name="T108" fmla="*/ 281 w 977"/>
                  <a:gd name="T109" fmla="*/ 1001 h 1058"/>
                  <a:gd name="T110" fmla="*/ 311 w 977"/>
                  <a:gd name="T111" fmla="*/ 996 h 1058"/>
                  <a:gd name="T112" fmla="*/ 342 w 977"/>
                  <a:gd name="T11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7" h="1058">
                    <a:moveTo>
                      <a:pt x="357" y="989"/>
                    </a:moveTo>
                    <a:lnTo>
                      <a:pt x="366" y="997"/>
                    </a:lnTo>
                    <a:lnTo>
                      <a:pt x="374" y="1007"/>
                    </a:lnTo>
                    <a:lnTo>
                      <a:pt x="383" y="1015"/>
                    </a:lnTo>
                    <a:lnTo>
                      <a:pt x="392" y="1024"/>
                    </a:lnTo>
                    <a:lnTo>
                      <a:pt x="401" y="1032"/>
                    </a:lnTo>
                    <a:lnTo>
                      <a:pt x="409" y="1041"/>
                    </a:lnTo>
                    <a:lnTo>
                      <a:pt x="418" y="1049"/>
                    </a:lnTo>
                    <a:lnTo>
                      <a:pt x="426" y="1058"/>
                    </a:lnTo>
                    <a:lnTo>
                      <a:pt x="441" y="1056"/>
                    </a:lnTo>
                    <a:lnTo>
                      <a:pt x="455" y="1055"/>
                    </a:lnTo>
                    <a:lnTo>
                      <a:pt x="470" y="1053"/>
                    </a:lnTo>
                    <a:lnTo>
                      <a:pt x="484" y="1052"/>
                    </a:lnTo>
                    <a:lnTo>
                      <a:pt x="498" y="1049"/>
                    </a:lnTo>
                    <a:lnTo>
                      <a:pt x="513" y="1048"/>
                    </a:lnTo>
                    <a:lnTo>
                      <a:pt x="526" y="1046"/>
                    </a:lnTo>
                    <a:lnTo>
                      <a:pt x="541" y="1045"/>
                    </a:lnTo>
                    <a:lnTo>
                      <a:pt x="555" y="1042"/>
                    </a:lnTo>
                    <a:lnTo>
                      <a:pt x="570" y="1041"/>
                    </a:lnTo>
                    <a:lnTo>
                      <a:pt x="584" y="1039"/>
                    </a:lnTo>
                    <a:lnTo>
                      <a:pt x="598" y="1038"/>
                    </a:lnTo>
                    <a:lnTo>
                      <a:pt x="613" y="1035"/>
                    </a:lnTo>
                    <a:lnTo>
                      <a:pt x="628" y="1034"/>
                    </a:lnTo>
                    <a:lnTo>
                      <a:pt x="642" y="1032"/>
                    </a:lnTo>
                    <a:lnTo>
                      <a:pt x="657" y="1031"/>
                    </a:lnTo>
                    <a:lnTo>
                      <a:pt x="666" y="1020"/>
                    </a:lnTo>
                    <a:lnTo>
                      <a:pt x="674" y="1009"/>
                    </a:lnTo>
                    <a:lnTo>
                      <a:pt x="683" y="999"/>
                    </a:lnTo>
                    <a:lnTo>
                      <a:pt x="691" y="987"/>
                    </a:lnTo>
                    <a:lnTo>
                      <a:pt x="700" y="977"/>
                    </a:lnTo>
                    <a:lnTo>
                      <a:pt x="708" y="966"/>
                    </a:lnTo>
                    <a:lnTo>
                      <a:pt x="718" y="955"/>
                    </a:lnTo>
                    <a:lnTo>
                      <a:pt x="727" y="944"/>
                    </a:lnTo>
                    <a:lnTo>
                      <a:pt x="742" y="943"/>
                    </a:lnTo>
                    <a:lnTo>
                      <a:pt x="758" y="941"/>
                    </a:lnTo>
                    <a:lnTo>
                      <a:pt x="773" y="940"/>
                    </a:lnTo>
                    <a:lnTo>
                      <a:pt x="789" y="939"/>
                    </a:lnTo>
                    <a:lnTo>
                      <a:pt x="804" y="937"/>
                    </a:lnTo>
                    <a:lnTo>
                      <a:pt x="820" y="936"/>
                    </a:lnTo>
                    <a:lnTo>
                      <a:pt x="835" y="934"/>
                    </a:lnTo>
                    <a:lnTo>
                      <a:pt x="850" y="933"/>
                    </a:lnTo>
                    <a:lnTo>
                      <a:pt x="866" y="932"/>
                    </a:lnTo>
                    <a:lnTo>
                      <a:pt x="881" y="931"/>
                    </a:lnTo>
                    <a:lnTo>
                      <a:pt x="897" y="929"/>
                    </a:lnTo>
                    <a:lnTo>
                      <a:pt x="914" y="928"/>
                    </a:lnTo>
                    <a:lnTo>
                      <a:pt x="929" y="927"/>
                    </a:lnTo>
                    <a:lnTo>
                      <a:pt x="945" y="926"/>
                    </a:lnTo>
                    <a:lnTo>
                      <a:pt x="961" y="925"/>
                    </a:lnTo>
                    <a:lnTo>
                      <a:pt x="977" y="924"/>
                    </a:lnTo>
                    <a:lnTo>
                      <a:pt x="973" y="821"/>
                    </a:lnTo>
                    <a:lnTo>
                      <a:pt x="969" y="720"/>
                    </a:lnTo>
                    <a:lnTo>
                      <a:pt x="962" y="617"/>
                    </a:lnTo>
                    <a:lnTo>
                      <a:pt x="953" y="513"/>
                    </a:lnTo>
                    <a:lnTo>
                      <a:pt x="941" y="409"/>
                    </a:lnTo>
                    <a:lnTo>
                      <a:pt x="925" y="303"/>
                    </a:lnTo>
                    <a:lnTo>
                      <a:pt x="907" y="196"/>
                    </a:lnTo>
                    <a:lnTo>
                      <a:pt x="885" y="85"/>
                    </a:lnTo>
                    <a:lnTo>
                      <a:pt x="799" y="0"/>
                    </a:lnTo>
                    <a:lnTo>
                      <a:pt x="774" y="1"/>
                    </a:lnTo>
                    <a:lnTo>
                      <a:pt x="748" y="3"/>
                    </a:lnTo>
                    <a:lnTo>
                      <a:pt x="722" y="5"/>
                    </a:lnTo>
                    <a:lnTo>
                      <a:pt x="697" y="8"/>
                    </a:lnTo>
                    <a:lnTo>
                      <a:pt x="673" y="11"/>
                    </a:lnTo>
                    <a:lnTo>
                      <a:pt x="647" y="15"/>
                    </a:lnTo>
                    <a:lnTo>
                      <a:pt x="622" y="19"/>
                    </a:lnTo>
                    <a:lnTo>
                      <a:pt x="598" y="24"/>
                    </a:lnTo>
                    <a:lnTo>
                      <a:pt x="572" y="30"/>
                    </a:lnTo>
                    <a:lnTo>
                      <a:pt x="548" y="34"/>
                    </a:lnTo>
                    <a:lnTo>
                      <a:pt x="523" y="40"/>
                    </a:lnTo>
                    <a:lnTo>
                      <a:pt x="499" y="47"/>
                    </a:lnTo>
                    <a:lnTo>
                      <a:pt x="475" y="53"/>
                    </a:lnTo>
                    <a:lnTo>
                      <a:pt x="450" y="60"/>
                    </a:lnTo>
                    <a:lnTo>
                      <a:pt x="426" y="65"/>
                    </a:lnTo>
                    <a:lnTo>
                      <a:pt x="402" y="72"/>
                    </a:lnTo>
                    <a:lnTo>
                      <a:pt x="377" y="79"/>
                    </a:lnTo>
                    <a:lnTo>
                      <a:pt x="352" y="86"/>
                    </a:lnTo>
                    <a:lnTo>
                      <a:pt x="328" y="93"/>
                    </a:lnTo>
                    <a:lnTo>
                      <a:pt x="305" y="101"/>
                    </a:lnTo>
                    <a:lnTo>
                      <a:pt x="281" y="108"/>
                    </a:lnTo>
                    <a:lnTo>
                      <a:pt x="257" y="115"/>
                    </a:lnTo>
                    <a:lnTo>
                      <a:pt x="233" y="121"/>
                    </a:lnTo>
                    <a:lnTo>
                      <a:pt x="208" y="128"/>
                    </a:lnTo>
                    <a:lnTo>
                      <a:pt x="184" y="134"/>
                    </a:lnTo>
                    <a:lnTo>
                      <a:pt x="160" y="140"/>
                    </a:lnTo>
                    <a:lnTo>
                      <a:pt x="136" y="147"/>
                    </a:lnTo>
                    <a:lnTo>
                      <a:pt x="112" y="153"/>
                    </a:lnTo>
                    <a:lnTo>
                      <a:pt x="87" y="157"/>
                    </a:lnTo>
                    <a:lnTo>
                      <a:pt x="62" y="163"/>
                    </a:lnTo>
                    <a:lnTo>
                      <a:pt x="38" y="168"/>
                    </a:lnTo>
                    <a:lnTo>
                      <a:pt x="14" y="172"/>
                    </a:lnTo>
                    <a:lnTo>
                      <a:pt x="0" y="189"/>
                    </a:lnTo>
                    <a:lnTo>
                      <a:pt x="24" y="300"/>
                    </a:lnTo>
                    <a:lnTo>
                      <a:pt x="45" y="409"/>
                    </a:lnTo>
                    <a:lnTo>
                      <a:pt x="63" y="515"/>
                    </a:lnTo>
                    <a:lnTo>
                      <a:pt x="78" y="618"/>
                    </a:lnTo>
                    <a:lnTo>
                      <a:pt x="91" y="720"/>
                    </a:lnTo>
                    <a:lnTo>
                      <a:pt x="101" y="821"/>
                    </a:lnTo>
                    <a:lnTo>
                      <a:pt x="110" y="922"/>
                    </a:lnTo>
                    <a:lnTo>
                      <a:pt x="116" y="1025"/>
                    </a:lnTo>
                    <a:lnTo>
                      <a:pt x="131" y="1023"/>
                    </a:lnTo>
                    <a:lnTo>
                      <a:pt x="146" y="1020"/>
                    </a:lnTo>
                    <a:lnTo>
                      <a:pt x="161" y="1018"/>
                    </a:lnTo>
                    <a:lnTo>
                      <a:pt x="176" y="1016"/>
                    </a:lnTo>
                    <a:lnTo>
                      <a:pt x="191" y="1015"/>
                    </a:lnTo>
                    <a:lnTo>
                      <a:pt x="205" y="1012"/>
                    </a:lnTo>
                    <a:lnTo>
                      <a:pt x="220" y="1010"/>
                    </a:lnTo>
                    <a:lnTo>
                      <a:pt x="235" y="1008"/>
                    </a:lnTo>
                    <a:lnTo>
                      <a:pt x="250" y="1005"/>
                    </a:lnTo>
                    <a:lnTo>
                      <a:pt x="265" y="1003"/>
                    </a:lnTo>
                    <a:lnTo>
                      <a:pt x="281" y="1001"/>
                    </a:lnTo>
                    <a:lnTo>
                      <a:pt x="296" y="999"/>
                    </a:lnTo>
                    <a:lnTo>
                      <a:pt x="311" y="996"/>
                    </a:lnTo>
                    <a:lnTo>
                      <a:pt x="326" y="994"/>
                    </a:lnTo>
                    <a:lnTo>
                      <a:pt x="342" y="992"/>
                    </a:lnTo>
                    <a:lnTo>
                      <a:pt x="357" y="989"/>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grpSp>
            <p:nvGrpSpPr>
              <p:cNvPr id="140" name="Group 140"/>
              <p:cNvGrpSpPr>
                <a:grpSpLocks/>
              </p:cNvGrpSpPr>
              <p:nvPr/>
            </p:nvGrpSpPr>
            <p:grpSpPr bwMode="auto">
              <a:xfrm>
                <a:off x="1920" y="720"/>
                <a:ext cx="1945" cy="1853"/>
                <a:chOff x="1920" y="720"/>
                <a:chExt cx="1945" cy="1853"/>
              </a:xfrm>
            </p:grpSpPr>
            <p:sp>
              <p:nvSpPr>
                <p:cNvPr id="141" name="Freeform 78"/>
                <p:cNvSpPr>
                  <a:spLocks/>
                </p:cNvSpPr>
                <p:nvPr/>
              </p:nvSpPr>
              <p:spPr bwMode="auto">
                <a:xfrm>
                  <a:off x="1920" y="720"/>
                  <a:ext cx="1945" cy="1853"/>
                </a:xfrm>
                <a:custGeom>
                  <a:avLst/>
                  <a:gdLst>
                    <a:gd name="T0" fmla="*/ 369 w 979"/>
                    <a:gd name="T1" fmla="*/ 998 h 1059"/>
                    <a:gd name="T2" fmla="*/ 386 w 979"/>
                    <a:gd name="T3" fmla="*/ 1016 h 1059"/>
                    <a:gd name="T4" fmla="*/ 403 w 979"/>
                    <a:gd name="T5" fmla="*/ 1033 h 1059"/>
                    <a:gd name="T6" fmla="*/ 421 w 979"/>
                    <a:gd name="T7" fmla="*/ 1050 h 1059"/>
                    <a:gd name="T8" fmla="*/ 444 w 979"/>
                    <a:gd name="T9" fmla="*/ 1057 h 1059"/>
                    <a:gd name="T10" fmla="*/ 472 w 979"/>
                    <a:gd name="T11" fmla="*/ 1054 h 1059"/>
                    <a:gd name="T12" fmla="*/ 500 w 979"/>
                    <a:gd name="T13" fmla="*/ 1050 h 1059"/>
                    <a:gd name="T14" fmla="*/ 529 w 979"/>
                    <a:gd name="T15" fmla="*/ 1047 h 1059"/>
                    <a:gd name="T16" fmla="*/ 558 w 979"/>
                    <a:gd name="T17" fmla="*/ 1043 h 1059"/>
                    <a:gd name="T18" fmla="*/ 586 w 979"/>
                    <a:gd name="T19" fmla="*/ 1040 h 1059"/>
                    <a:gd name="T20" fmla="*/ 616 w 979"/>
                    <a:gd name="T21" fmla="*/ 1036 h 1059"/>
                    <a:gd name="T22" fmla="*/ 645 w 979"/>
                    <a:gd name="T23" fmla="*/ 1033 h 1059"/>
                    <a:gd name="T24" fmla="*/ 668 w 979"/>
                    <a:gd name="T25" fmla="*/ 1021 h 1059"/>
                    <a:gd name="T26" fmla="*/ 686 w 979"/>
                    <a:gd name="T27" fmla="*/ 1000 h 1059"/>
                    <a:gd name="T28" fmla="*/ 703 w 979"/>
                    <a:gd name="T29" fmla="*/ 978 h 1059"/>
                    <a:gd name="T30" fmla="*/ 720 w 979"/>
                    <a:gd name="T31" fmla="*/ 956 h 1059"/>
                    <a:gd name="T32" fmla="*/ 744 w 979"/>
                    <a:gd name="T33" fmla="*/ 943 h 1059"/>
                    <a:gd name="T34" fmla="*/ 775 w 979"/>
                    <a:gd name="T35" fmla="*/ 940 h 1059"/>
                    <a:gd name="T36" fmla="*/ 807 w 979"/>
                    <a:gd name="T37" fmla="*/ 937 h 1059"/>
                    <a:gd name="T38" fmla="*/ 838 w 979"/>
                    <a:gd name="T39" fmla="*/ 934 h 1059"/>
                    <a:gd name="T40" fmla="*/ 869 w 979"/>
                    <a:gd name="T41" fmla="*/ 932 h 1059"/>
                    <a:gd name="T42" fmla="*/ 900 w 979"/>
                    <a:gd name="T43" fmla="*/ 929 h 1059"/>
                    <a:gd name="T44" fmla="*/ 931 w 979"/>
                    <a:gd name="T45" fmla="*/ 927 h 1059"/>
                    <a:gd name="T46" fmla="*/ 963 w 979"/>
                    <a:gd name="T47" fmla="*/ 926 h 1059"/>
                    <a:gd name="T48" fmla="*/ 976 w 979"/>
                    <a:gd name="T49" fmla="*/ 813 h 1059"/>
                    <a:gd name="T50" fmla="*/ 963 w 979"/>
                    <a:gd name="T51" fmla="*/ 588 h 1059"/>
                    <a:gd name="T52" fmla="*/ 937 w 979"/>
                    <a:gd name="T53" fmla="*/ 360 h 1059"/>
                    <a:gd name="T54" fmla="*/ 895 w 979"/>
                    <a:gd name="T55" fmla="*/ 123 h 1059"/>
                    <a:gd name="T56" fmla="*/ 839 w 979"/>
                    <a:gd name="T57" fmla="*/ 0 h 1059"/>
                    <a:gd name="T58" fmla="*/ 782 w 979"/>
                    <a:gd name="T59" fmla="*/ 1 h 1059"/>
                    <a:gd name="T60" fmla="*/ 726 w 979"/>
                    <a:gd name="T61" fmla="*/ 5 h 1059"/>
                    <a:gd name="T62" fmla="*/ 671 w 979"/>
                    <a:gd name="T63" fmla="*/ 12 h 1059"/>
                    <a:gd name="T64" fmla="*/ 615 w 979"/>
                    <a:gd name="T65" fmla="*/ 21 h 1059"/>
                    <a:gd name="T66" fmla="*/ 561 w 979"/>
                    <a:gd name="T67" fmla="*/ 33 h 1059"/>
                    <a:gd name="T68" fmla="*/ 507 w 979"/>
                    <a:gd name="T69" fmla="*/ 46 h 1059"/>
                    <a:gd name="T70" fmla="*/ 453 w 979"/>
                    <a:gd name="T71" fmla="*/ 61 h 1059"/>
                    <a:gd name="T72" fmla="*/ 400 w 979"/>
                    <a:gd name="T73" fmla="*/ 76 h 1059"/>
                    <a:gd name="T74" fmla="*/ 347 w 979"/>
                    <a:gd name="T75" fmla="*/ 91 h 1059"/>
                    <a:gd name="T76" fmla="*/ 294 w 979"/>
                    <a:gd name="T77" fmla="*/ 105 h 1059"/>
                    <a:gd name="T78" fmla="*/ 241 w 979"/>
                    <a:gd name="T79" fmla="*/ 122 h 1059"/>
                    <a:gd name="T80" fmla="*/ 188 w 979"/>
                    <a:gd name="T81" fmla="*/ 135 h 1059"/>
                    <a:gd name="T82" fmla="*/ 134 w 979"/>
                    <a:gd name="T83" fmla="*/ 149 h 1059"/>
                    <a:gd name="T84" fmla="*/ 81 w 979"/>
                    <a:gd name="T85" fmla="*/ 162 h 1059"/>
                    <a:gd name="T86" fmla="*/ 26 w 979"/>
                    <a:gd name="T87" fmla="*/ 172 h 1059"/>
                    <a:gd name="T88" fmla="*/ 24 w 979"/>
                    <a:gd name="T89" fmla="*/ 291 h 1059"/>
                    <a:gd name="T90" fmla="*/ 64 w 979"/>
                    <a:gd name="T91" fmla="*/ 508 h 1059"/>
                    <a:gd name="T92" fmla="*/ 93 w 979"/>
                    <a:gd name="T93" fmla="*/ 717 h 1059"/>
                    <a:gd name="T94" fmla="*/ 113 w 979"/>
                    <a:gd name="T95" fmla="*/ 922 h 1059"/>
                    <a:gd name="T96" fmla="*/ 135 w 979"/>
                    <a:gd name="T97" fmla="*/ 1024 h 1059"/>
                    <a:gd name="T98" fmla="*/ 165 w 979"/>
                    <a:gd name="T99" fmla="*/ 1019 h 1059"/>
                    <a:gd name="T100" fmla="*/ 194 w 979"/>
                    <a:gd name="T101" fmla="*/ 1015 h 1059"/>
                    <a:gd name="T102" fmla="*/ 223 w 979"/>
                    <a:gd name="T103" fmla="*/ 1010 h 1059"/>
                    <a:gd name="T104" fmla="*/ 253 w 979"/>
                    <a:gd name="T105" fmla="*/ 1006 h 1059"/>
                    <a:gd name="T106" fmla="*/ 283 w 979"/>
                    <a:gd name="T107" fmla="*/ 1002 h 1059"/>
                    <a:gd name="T108" fmla="*/ 315 w 979"/>
                    <a:gd name="T109" fmla="*/ 997 h 1059"/>
                    <a:gd name="T110" fmla="*/ 344 w 979"/>
                    <a:gd name="T111" fmla="*/ 99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9" h="1059">
                      <a:moveTo>
                        <a:pt x="361" y="990"/>
                      </a:moveTo>
                      <a:lnTo>
                        <a:pt x="369" y="998"/>
                      </a:lnTo>
                      <a:lnTo>
                        <a:pt x="378" y="1008"/>
                      </a:lnTo>
                      <a:lnTo>
                        <a:pt x="386" y="1016"/>
                      </a:lnTo>
                      <a:lnTo>
                        <a:pt x="395" y="1025"/>
                      </a:lnTo>
                      <a:lnTo>
                        <a:pt x="403" y="1033"/>
                      </a:lnTo>
                      <a:lnTo>
                        <a:pt x="411" y="1042"/>
                      </a:lnTo>
                      <a:lnTo>
                        <a:pt x="421" y="1050"/>
                      </a:lnTo>
                      <a:lnTo>
                        <a:pt x="429" y="1059"/>
                      </a:lnTo>
                      <a:lnTo>
                        <a:pt x="444" y="1057"/>
                      </a:lnTo>
                      <a:lnTo>
                        <a:pt x="457" y="1056"/>
                      </a:lnTo>
                      <a:lnTo>
                        <a:pt x="472" y="1054"/>
                      </a:lnTo>
                      <a:lnTo>
                        <a:pt x="486" y="1053"/>
                      </a:lnTo>
                      <a:lnTo>
                        <a:pt x="500" y="1050"/>
                      </a:lnTo>
                      <a:lnTo>
                        <a:pt x="515" y="1049"/>
                      </a:lnTo>
                      <a:lnTo>
                        <a:pt x="529" y="1047"/>
                      </a:lnTo>
                      <a:lnTo>
                        <a:pt x="544" y="1046"/>
                      </a:lnTo>
                      <a:lnTo>
                        <a:pt x="558" y="1043"/>
                      </a:lnTo>
                      <a:lnTo>
                        <a:pt x="573" y="1042"/>
                      </a:lnTo>
                      <a:lnTo>
                        <a:pt x="586" y="1040"/>
                      </a:lnTo>
                      <a:lnTo>
                        <a:pt x="601" y="1039"/>
                      </a:lnTo>
                      <a:lnTo>
                        <a:pt x="616" y="1036"/>
                      </a:lnTo>
                      <a:lnTo>
                        <a:pt x="630" y="1035"/>
                      </a:lnTo>
                      <a:lnTo>
                        <a:pt x="645" y="1033"/>
                      </a:lnTo>
                      <a:lnTo>
                        <a:pt x="660" y="1032"/>
                      </a:lnTo>
                      <a:lnTo>
                        <a:pt x="668" y="1021"/>
                      </a:lnTo>
                      <a:lnTo>
                        <a:pt x="678" y="1010"/>
                      </a:lnTo>
                      <a:lnTo>
                        <a:pt x="686" y="1000"/>
                      </a:lnTo>
                      <a:lnTo>
                        <a:pt x="695" y="988"/>
                      </a:lnTo>
                      <a:lnTo>
                        <a:pt x="703" y="978"/>
                      </a:lnTo>
                      <a:lnTo>
                        <a:pt x="712" y="966"/>
                      </a:lnTo>
                      <a:lnTo>
                        <a:pt x="720" y="956"/>
                      </a:lnTo>
                      <a:lnTo>
                        <a:pt x="729" y="944"/>
                      </a:lnTo>
                      <a:lnTo>
                        <a:pt x="744" y="943"/>
                      </a:lnTo>
                      <a:lnTo>
                        <a:pt x="760" y="941"/>
                      </a:lnTo>
                      <a:lnTo>
                        <a:pt x="775" y="940"/>
                      </a:lnTo>
                      <a:lnTo>
                        <a:pt x="792" y="938"/>
                      </a:lnTo>
                      <a:lnTo>
                        <a:pt x="807" y="937"/>
                      </a:lnTo>
                      <a:lnTo>
                        <a:pt x="823" y="936"/>
                      </a:lnTo>
                      <a:lnTo>
                        <a:pt x="838" y="934"/>
                      </a:lnTo>
                      <a:lnTo>
                        <a:pt x="853" y="933"/>
                      </a:lnTo>
                      <a:lnTo>
                        <a:pt x="869" y="932"/>
                      </a:lnTo>
                      <a:lnTo>
                        <a:pt x="884" y="930"/>
                      </a:lnTo>
                      <a:lnTo>
                        <a:pt x="900" y="929"/>
                      </a:lnTo>
                      <a:lnTo>
                        <a:pt x="916" y="928"/>
                      </a:lnTo>
                      <a:lnTo>
                        <a:pt x="931" y="927"/>
                      </a:lnTo>
                      <a:lnTo>
                        <a:pt x="947" y="927"/>
                      </a:lnTo>
                      <a:lnTo>
                        <a:pt x="963" y="926"/>
                      </a:lnTo>
                      <a:lnTo>
                        <a:pt x="979" y="925"/>
                      </a:lnTo>
                      <a:lnTo>
                        <a:pt x="976" y="813"/>
                      </a:lnTo>
                      <a:lnTo>
                        <a:pt x="971" y="701"/>
                      </a:lnTo>
                      <a:lnTo>
                        <a:pt x="963" y="588"/>
                      </a:lnTo>
                      <a:lnTo>
                        <a:pt x="952" y="475"/>
                      </a:lnTo>
                      <a:lnTo>
                        <a:pt x="937" y="360"/>
                      </a:lnTo>
                      <a:lnTo>
                        <a:pt x="918" y="243"/>
                      </a:lnTo>
                      <a:lnTo>
                        <a:pt x="895" y="123"/>
                      </a:lnTo>
                      <a:lnTo>
                        <a:pt x="868" y="0"/>
                      </a:lnTo>
                      <a:lnTo>
                        <a:pt x="839" y="0"/>
                      </a:lnTo>
                      <a:lnTo>
                        <a:pt x="810" y="0"/>
                      </a:lnTo>
                      <a:lnTo>
                        <a:pt x="782" y="1"/>
                      </a:lnTo>
                      <a:lnTo>
                        <a:pt x="754" y="3"/>
                      </a:lnTo>
                      <a:lnTo>
                        <a:pt x="726" y="5"/>
                      </a:lnTo>
                      <a:lnTo>
                        <a:pt x="698" y="9"/>
                      </a:lnTo>
                      <a:lnTo>
                        <a:pt x="671" y="12"/>
                      </a:lnTo>
                      <a:lnTo>
                        <a:pt x="643" y="17"/>
                      </a:lnTo>
                      <a:lnTo>
                        <a:pt x="615" y="21"/>
                      </a:lnTo>
                      <a:lnTo>
                        <a:pt x="588" y="27"/>
                      </a:lnTo>
                      <a:lnTo>
                        <a:pt x="561" y="33"/>
                      </a:lnTo>
                      <a:lnTo>
                        <a:pt x="533" y="40"/>
                      </a:lnTo>
                      <a:lnTo>
                        <a:pt x="507" y="46"/>
                      </a:lnTo>
                      <a:lnTo>
                        <a:pt x="480" y="52"/>
                      </a:lnTo>
                      <a:lnTo>
                        <a:pt x="453" y="61"/>
                      </a:lnTo>
                      <a:lnTo>
                        <a:pt x="426" y="67"/>
                      </a:lnTo>
                      <a:lnTo>
                        <a:pt x="400" y="76"/>
                      </a:lnTo>
                      <a:lnTo>
                        <a:pt x="373" y="82"/>
                      </a:lnTo>
                      <a:lnTo>
                        <a:pt x="347" y="91"/>
                      </a:lnTo>
                      <a:lnTo>
                        <a:pt x="320" y="99"/>
                      </a:lnTo>
                      <a:lnTo>
                        <a:pt x="294" y="105"/>
                      </a:lnTo>
                      <a:lnTo>
                        <a:pt x="267" y="114"/>
                      </a:lnTo>
                      <a:lnTo>
                        <a:pt x="241" y="122"/>
                      </a:lnTo>
                      <a:lnTo>
                        <a:pt x="214" y="129"/>
                      </a:lnTo>
                      <a:lnTo>
                        <a:pt x="188" y="135"/>
                      </a:lnTo>
                      <a:lnTo>
                        <a:pt x="160" y="142"/>
                      </a:lnTo>
                      <a:lnTo>
                        <a:pt x="134" y="149"/>
                      </a:lnTo>
                      <a:lnTo>
                        <a:pt x="107" y="156"/>
                      </a:lnTo>
                      <a:lnTo>
                        <a:pt x="81" y="162"/>
                      </a:lnTo>
                      <a:lnTo>
                        <a:pt x="54" y="168"/>
                      </a:lnTo>
                      <a:lnTo>
                        <a:pt x="26" y="172"/>
                      </a:lnTo>
                      <a:lnTo>
                        <a:pt x="0" y="177"/>
                      </a:lnTo>
                      <a:lnTo>
                        <a:pt x="24" y="291"/>
                      </a:lnTo>
                      <a:lnTo>
                        <a:pt x="46" y="400"/>
                      </a:lnTo>
                      <a:lnTo>
                        <a:pt x="64" y="508"/>
                      </a:lnTo>
                      <a:lnTo>
                        <a:pt x="81" y="614"/>
                      </a:lnTo>
                      <a:lnTo>
                        <a:pt x="93" y="717"/>
                      </a:lnTo>
                      <a:lnTo>
                        <a:pt x="105" y="820"/>
                      </a:lnTo>
                      <a:lnTo>
                        <a:pt x="113" y="922"/>
                      </a:lnTo>
                      <a:lnTo>
                        <a:pt x="120" y="1026"/>
                      </a:lnTo>
                      <a:lnTo>
                        <a:pt x="135" y="1024"/>
                      </a:lnTo>
                      <a:lnTo>
                        <a:pt x="150" y="1021"/>
                      </a:lnTo>
                      <a:lnTo>
                        <a:pt x="165" y="1019"/>
                      </a:lnTo>
                      <a:lnTo>
                        <a:pt x="180" y="1017"/>
                      </a:lnTo>
                      <a:lnTo>
                        <a:pt x="194" y="1015"/>
                      </a:lnTo>
                      <a:lnTo>
                        <a:pt x="209" y="1012"/>
                      </a:lnTo>
                      <a:lnTo>
                        <a:pt x="223" y="1010"/>
                      </a:lnTo>
                      <a:lnTo>
                        <a:pt x="238" y="1008"/>
                      </a:lnTo>
                      <a:lnTo>
                        <a:pt x="253" y="1006"/>
                      </a:lnTo>
                      <a:lnTo>
                        <a:pt x="268" y="1004"/>
                      </a:lnTo>
                      <a:lnTo>
                        <a:pt x="283" y="1002"/>
                      </a:lnTo>
                      <a:lnTo>
                        <a:pt x="298" y="1000"/>
                      </a:lnTo>
                      <a:lnTo>
                        <a:pt x="315" y="997"/>
                      </a:lnTo>
                      <a:lnTo>
                        <a:pt x="329" y="995"/>
                      </a:lnTo>
                      <a:lnTo>
                        <a:pt x="344" y="993"/>
                      </a:lnTo>
                      <a:lnTo>
                        <a:pt x="361" y="99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42" name="Freeform 79"/>
                <p:cNvSpPr>
                  <a:spLocks/>
                </p:cNvSpPr>
                <p:nvPr/>
              </p:nvSpPr>
              <p:spPr bwMode="auto">
                <a:xfrm>
                  <a:off x="2236" y="971"/>
                  <a:ext cx="1330" cy="1213"/>
                </a:xfrm>
                <a:custGeom>
                  <a:avLst/>
                  <a:gdLst>
                    <a:gd name="T0" fmla="*/ 668 w 668"/>
                    <a:gd name="T1" fmla="*/ 612 h 696"/>
                    <a:gd name="T2" fmla="*/ 663 w 668"/>
                    <a:gd name="T3" fmla="*/ 537 h 696"/>
                    <a:gd name="T4" fmla="*/ 657 w 668"/>
                    <a:gd name="T5" fmla="*/ 462 h 696"/>
                    <a:gd name="T6" fmla="*/ 650 w 668"/>
                    <a:gd name="T7" fmla="*/ 387 h 696"/>
                    <a:gd name="T8" fmla="*/ 642 w 668"/>
                    <a:gd name="T9" fmla="*/ 312 h 696"/>
                    <a:gd name="T10" fmla="*/ 631 w 668"/>
                    <a:gd name="T11" fmla="*/ 236 h 696"/>
                    <a:gd name="T12" fmla="*/ 621 w 668"/>
                    <a:gd name="T13" fmla="*/ 159 h 696"/>
                    <a:gd name="T14" fmla="*/ 608 w 668"/>
                    <a:gd name="T15" fmla="*/ 80 h 696"/>
                    <a:gd name="T16" fmla="*/ 595 w 668"/>
                    <a:gd name="T17" fmla="*/ 0 h 696"/>
                    <a:gd name="T18" fmla="*/ 555 w 668"/>
                    <a:gd name="T19" fmla="*/ 5 h 696"/>
                    <a:gd name="T20" fmla="*/ 517 w 668"/>
                    <a:gd name="T21" fmla="*/ 10 h 696"/>
                    <a:gd name="T22" fmla="*/ 478 w 668"/>
                    <a:gd name="T23" fmla="*/ 16 h 696"/>
                    <a:gd name="T24" fmla="*/ 440 w 668"/>
                    <a:gd name="T25" fmla="*/ 23 h 696"/>
                    <a:gd name="T26" fmla="*/ 403 w 668"/>
                    <a:gd name="T27" fmla="*/ 31 h 696"/>
                    <a:gd name="T28" fmla="*/ 365 w 668"/>
                    <a:gd name="T29" fmla="*/ 39 h 696"/>
                    <a:gd name="T30" fmla="*/ 328 w 668"/>
                    <a:gd name="T31" fmla="*/ 47 h 696"/>
                    <a:gd name="T32" fmla="*/ 291 w 668"/>
                    <a:gd name="T33" fmla="*/ 57 h 696"/>
                    <a:gd name="T34" fmla="*/ 255 w 668"/>
                    <a:gd name="T35" fmla="*/ 66 h 696"/>
                    <a:gd name="T36" fmla="*/ 219 w 668"/>
                    <a:gd name="T37" fmla="*/ 76 h 696"/>
                    <a:gd name="T38" fmla="*/ 182 w 668"/>
                    <a:gd name="T39" fmla="*/ 85 h 696"/>
                    <a:gd name="T40" fmla="*/ 145 w 668"/>
                    <a:gd name="T41" fmla="*/ 95 h 696"/>
                    <a:gd name="T42" fmla="*/ 109 w 668"/>
                    <a:gd name="T43" fmla="*/ 105 h 696"/>
                    <a:gd name="T44" fmla="*/ 73 w 668"/>
                    <a:gd name="T45" fmla="*/ 114 h 696"/>
                    <a:gd name="T46" fmla="*/ 37 w 668"/>
                    <a:gd name="T47" fmla="*/ 123 h 696"/>
                    <a:gd name="T48" fmla="*/ 0 w 668"/>
                    <a:gd name="T49" fmla="*/ 133 h 696"/>
                    <a:gd name="T50" fmla="*/ 13 w 668"/>
                    <a:gd name="T51" fmla="*/ 205 h 696"/>
                    <a:gd name="T52" fmla="*/ 25 w 668"/>
                    <a:gd name="T53" fmla="*/ 278 h 696"/>
                    <a:gd name="T54" fmla="*/ 36 w 668"/>
                    <a:gd name="T55" fmla="*/ 348 h 696"/>
                    <a:gd name="T56" fmla="*/ 46 w 668"/>
                    <a:gd name="T57" fmla="*/ 418 h 696"/>
                    <a:gd name="T58" fmla="*/ 54 w 668"/>
                    <a:gd name="T59" fmla="*/ 487 h 696"/>
                    <a:gd name="T60" fmla="*/ 62 w 668"/>
                    <a:gd name="T61" fmla="*/ 557 h 696"/>
                    <a:gd name="T62" fmla="*/ 69 w 668"/>
                    <a:gd name="T63" fmla="*/ 626 h 696"/>
                    <a:gd name="T64" fmla="*/ 76 w 668"/>
                    <a:gd name="T65" fmla="*/ 696 h 696"/>
                    <a:gd name="T66" fmla="*/ 112 w 668"/>
                    <a:gd name="T67" fmla="*/ 690 h 696"/>
                    <a:gd name="T68" fmla="*/ 147 w 668"/>
                    <a:gd name="T69" fmla="*/ 683 h 696"/>
                    <a:gd name="T70" fmla="*/ 183 w 668"/>
                    <a:gd name="T71" fmla="*/ 677 h 696"/>
                    <a:gd name="T72" fmla="*/ 219 w 668"/>
                    <a:gd name="T73" fmla="*/ 672 h 696"/>
                    <a:gd name="T74" fmla="*/ 255 w 668"/>
                    <a:gd name="T75" fmla="*/ 665 h 696"/>
                    <a:gd name="T76" fmla="*/ 290 w 668"/>
                    <a:gd name="T77" fmla="*/ 659 h 696"/>
                    <a:gd name="T78" fmla="*/ 327 w 668"/>
                    <a:gd name="T79" fmla="*/ 653 h 696"/>
                    <a:gd name="T80" fmla="*/ 364 w 668"/>
                    <a:gd name="T81" fmla="*/ 649 h 696"/>
                    <a:gd name="T82" fmla="*/ 400 w 668"/>
                    <a:gd name="T83" fmla="*/ 643 h 696"/>
                    <a:gd name="T84" fmla="*/ 438 w 668"/>
                    <a:gd name="T85" fmla="*/ 637 h 696"/>
                    <a:gd name="T86" fmla="*/ 475 w 668"/>
                    <a:gd name="T87" fmla="*/ 633 h 696"/>
                    <a:gd name="T88" fmla="*/ 513 w 668"/>
                    <a:gd name="T89" fmla="*/ 628 h 696"/>
                    <a:gd name="T90" fmla="*/ 551 w 668"/>
                    <a:gd name="T91" fmla="*/ 623 h 696"/>
                    <a:gd name="T92" fmla="*/ 590 w 668"/>
                    <a:gd name="T93" fmla="*/ 620 h 696"/>
                    <a:gd name="T94" fmla="*/ 629 w 668"/>
                    <a:gd name="T95" fmla="*/ 615 h 696"/>
                    <a:gd name="T96" fmla="*/ 668 w 668"/>
                    <a:gd name="T97" fmla="*/ 61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8" h="696">
                      <a:moveTo>
                        <a:pt x="668" y="612"/>
                      </a:moveTo>
                      <a:lnTo>
                        <a:pt x="663" y="537"/>
                      </a:lnTo>
                      <a:lnTo>
                        <a:pt x="657" y="462"/>
                      </a:lnTo>
                      <a:lnTo>
                        <a:pt x="650" y="387"/>
                      </a:lnTo>
                      <a:lnTo>
                        <a:pt x="642" y="312"/>
                      </a:lnTo>
                      <a:lnTo>
                        <a:pt x="631" y="236"/>
                      </a:lnTo>
                      <a:lnTo>
                        <a:pt x="621" y="159"/>
                      </a:lnTo>
                      <a:lnTo>
                        <a:pt x="608" y="80"/>
                      </a:lnTo>
                      <a:lnTo>
                        <a:pt x="595" y="0"/>
                      </a:lnTo>
                      <a:lnTo>
                        <a:pt x="555" y="5"/>
                      </a:lnTo>
                      <a:lnTo>
                        <a:pt x="517" y="10"/>
                      </a:lnTo>
                      <a:lnTo>
                        <a:pt x="478" y="16"/>
                      </a:lnTo>
                      <a:lnTo>
                        <a:pt x="440" y="23"/>
                      </a:lnTo>
                      <a:lnTo>
                        <a:pt x="403" y="31"/>
                      </a:lnTo>
                      <a:lnTo>
                        <a:pt x="365" y="39"/>
                      </a:lnTo>
                      <a:lnTo>
                        <a:pt x="328" y="47"/>
                      </a:lnTo>
                      <a:lnTo>
                        <a:pt x="291" y="57"/>
                      </a:lnTo>
                      <a:lnTo>
                        <a:pt x="255" y="66"/>
                      </a:lnTo>
                      <a:lnTo>
                        <a:pt x="219" y="76"/>
                      </a:lnTo>
                      <a:lnTo>
                        <a:pt x="182" y="85"/>
                      </a:lnTo>
                      <a:lnTo>
                        <a:pt x="145" y="95"/>
                      </a:lnTo>
                      <a:lnTo>
                        <a:pt x="109" y="105"/>
                      </a:lnTo>
                      <a:lnTo>
                        <a:pt x="73" y="114"/>
                      </a:lnTo>
                      <a:lnTo>
                        <a:pt x="37" y="123"/>
                      </a:lnTo>
                      <a:lnTo>
                        <a:pt x="0" y="133"/>
                      </a:lnTo>
                      <a:lnTo>
                        <a:pt x="13" y="205"/>
                      </a:lnTo>
                      <a:lnTo>
                        <a:pt x="25" y="278"/>
                      </a:lnTo>
                      <a:lnTo>
                        <a:pt x="36" y="348"/>
                      </a:lnTo>
                      <a:lnTo>
                        <a:pt x="46" y="418"/>
                      </a:lnTo>
                      <a:lnTo>
                        <a:pt x="54" y="487"/>
                      </a:lnTo>
                      <a:lnTo>
                        <a:pt x="62" y="557"/>
                      </a:lnTo>
                      <a:lnTo>
                        <a:pt x="69" y="626"/>
                      </a:lnTo>
                      <a:lnTo>
                        <a:pt x="76" y="696"/>
                      </a:lnTo>
                      <a:lnTo>
                        <a:pt x="112" y="690"/>
                      </a:lnTo>
                      <a:lnTo>
                        <a:pt x="147" y="683"/>
                      </a:lnTo>
                      <a:lnTo>
                        <a:pt x="183" y="677"/>
                      </a:lnTo>
                      <a:lnTo>
                        <a:pt x="219" y="672"/>
                      </a:lnTo>
                      <a:lnTo>
                        <a:pt x="255" y="665"/>
                      </a:lnTo>
                      <a:lnTo>
                        <a:pt x="290" y="659"/>
                      </a:lnTo>
                      <a:lnTo>
                        <a:pt x="327" y="653"/>
                      </a:lnTo>
                      <a:lnTo>
                        <a:pt x="364" y="649"/>
                      </a:lnTo>
                      <a:lnTo>
                        <a:pt x="400" y="643"/>
                      </a:lnTo>
                      <a:lnTo>
                        <a:pt x="438" y="637"/>
                      </a:lnTo>
                      <a:lnTo>
                        <a:pt x="475" y="633"/>
                      </a:lnTo>
                      <a:lnTo>
                        <a:pt x="513" y="628"/>
                      </a:lnTo>
                      <a:lnTo>
                        <a:pt x="551" y="623"/>
                      </a:lnTo>
                      <a:lnTo>
                        <a:pt x="590" y="620"/>
                      </a:lnTo>
                      <a:lnTo>
                        <a:pt x="629" y="615"/>
                      </a:lnTo>
                      <a:lnTo>
                        <a:pt x="668" y="612"/>
                      </a:lnTo>
                      <a:close/>
                    </a:path>
                  </a:pathLst>
                </a:custGeom>
                <a:solidFill>
                  <a:srgbClr val="EAEAE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grpSp>
              <p:nvGrpSpPr>
                <p:cNvPr id="143" name="Group 92"/>
                <p:cNvGrpSpPr>
                  <a:grpSpLocks/>
                </p:cNvGrpSpPr>
                <p:nvPr/>
              </p:nvGrpSpPr>
              <p:grpSpPr bwMode="auto">
                <a:xfrm>
                  <a:off x="2496" y="1017"/>
                  <a:ext cx="1038" cy="1047"/>
                  <a:chOff x="1529" y="1392"/>
                  <a:chExt cx="395" cy="500"/>
                </a:xfrm>
              </p:grpSpPr>
              <p:sp>
                <p:nvSpPr>
                  <p:cNvPr id="144" name="Freeform 93"/>
                  <p:cNvSpPr>
                    <a:spLocks/>
                  </p:cNvSpPr>
                  <p:nvPr/>
                </p:nvSpPr>
                <p:spPr bwMode="auto">
                  <a:xfrm>
                    <a:off x="1529" y="1719"/>
                    <a:ext cx="53" cy="55"/>
                  </a:xfrm>
                  <a:custGeom>
                    <a:avLst/>
                    <a:gdLst>
                      <a:gd name="T0" fmla="*/ 7 w 106"/>
                      <a:gd name="T1" fmla="*/ 0 h 111"/>
                      <a:gd name="T2" fmla="*/ 38 w 106"/>
                      <a:gd name="T3" fmla="*/ 1 h 111"/>
                      <a:gd name="T4" fmla="*/ 62 w 106"/>
                      <a:gd name="T5" fmla="*/ 5 h 111"/>
                      <a:gd name="T6" fmla="*/ 80 w 106"/>
                      <a:gd name="T7" fmla="*/ 13 h 111"/>
                      <a:gd name="T8" fmla="*/ 94 w 106"/>
                      <a:gd name="T9" fmla="*/ 24 h 111"/>
                      <a:gd name="T10" fmla="*/ 102 w 106"/>
                      <a:gd name="T11" fmla="*/ 39 h 111"/>
                      <a:gd name="T12" fmla="*/ 106 w 106"/>
                      <a:gd name="T13" fmla="*/ 59 h 111"/>
                      <a:gd name="T14" fmla="*/ 105 w 106"/>
                      <a:gd name="T15" fmla="*/ 82 h 111"/>
                      <a:gd name="T16" fmla="*/ 100 w 106"/>
                      <a:gd name="T17" fmla="*/ 111 h 111"/>
                      <a:gd name="T18" fmla="*/ 77 w 106"/>
                      <a:gd name="T19" fmla="*/ 111 h 111"/>
                      <a:gd name="T20" fmla="*/ 55 w 106"/>
                      <a:gd name="T21" fmla="*/ 105 h 111"/>
                      <a:gd name="T22" fmla="*/ 35 w 106"/>
                      <a:gd name="T23" fmla="*/ 95 h 111"/>
                      <a:gd name="T24" fmla="*/ 19 w 106"/>
                      <a:gd name="T25" fmla="*/ 81 h 111"/>
                      <a:gd name="T26" fmla="*/ 8 w 106"/>
                      <a:gd name="T27" fmla="*/ 63 h 111"/>
                      <a:gd name="T28" fmla="*/ 1 w 106"/>
                      <a:gd name="T29" fmla="*/ 44 h 111"/>
                      <a:gd name="T30" fmla="*/ 0 w 106"/>
                      <a:gd name="T31" fmla="*/ 22 h 111"/>
                      <a:gd name="T32" fmla="*/ 7 w 106"/>
                      <a:gd name="T33" fmla="*/ 0 h 111"/>
                      <a:gd name="T34" fmla="*/ 7 w 106"/>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1">
                        <a:moveTo>
                          <a:pt x="7" y="0"/>
                        </a:moveTo>
                        <a:lnTo>
                          <a:pt x="38" y="1"/>
                        </a:lnTo>
                        <a:lnTo>
                          <a:pt x="62" y="5"/>
                        </a:lnTo>
                        <a:lnTo>
                          <a:pt x="80" y="13"/>
                        </a:lnTo>
                        <a:lnTo>
                          <a:pt x="94" y="24"/>
                        </a:lnTo>
                        <a:lnTo>
                          <a:pt x="102" y="39"/>
                        </a:lnTo>
                        <a:lnTo>
                          <a:pt x="106" y="59"/>
                        </a:lnTo>
                        <a:lnTo>
                          <a:pt x="105" y="82"/>
                        </a:lnTo>
                        <a:lnTo>
                          <a:pt x="100" y="111"/>
                        </a:lnTo>
                        <a:lnTo>
                          <a:pt x="77" y="111"/>
                        </a:lnTo>
                        <a:lnTo>
                          <a:pt x="55" y="105"/>
                        </a:lnTo>
                        <a:lnTo>
                          <a:pt x="35" y="95"/>
                        </a:lnTo>
                        <a:lnTo>
                          <a:pt x="19" y="81"/>
                        </a:lnTo>
                        <a:lnTo>
                          <a:pt x="8" y="63"/>
                        </a:lnTo>
                        <a:lnTo>
                          <a:pt x="1" y="44"/>
                        </a:lnTo>
                        <a:lnTo>
                          <a:pt x="0" y="22"/>
                        </a:lnTo>
                        <a:lnTo>
                          <a:pt x="7" y="0"/>
                        </a:lnTo>
                        <a:lnTo>
                          <a:pt x="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45" name="Freeform 94"/>
                  <p:cNvSpPr>
                    <a:spLocks/>
                  </p:cNvSpPr>
                  <p:nvPr/>
                </p:nvSpPr>
                <p:spPr bwMode="auto">
                  <a:xfrm>
                    <a:off x="1535" y="1691"/>
                    <a:ext cx="73" cy="84"/>
                  </a:xfrm>
                  <a:custGeom>
                    <a:avLst/>
                    <a:gdLst>
                      <a:gd name="T0" fmla="*/ 103 w 148"/>
                      <a:gd name="T1" fmla="*/ 168 h 168"/>
                      <a:gd name="T2" fmla="*/ 110 w 148"/>
                      <a:gd name="T3" fmla="*/ 167 h 168"/>
                      <a:gd name="T4" fmla="*/ 115 w 148"/>
                      <a:gd name="T5" fmla="*/ 166 h 168"/>
                      <a:gd name="T6" fmla="*/ 120 w 148"/>
                      <a:gd name="T7" fmla="*/ 165 h 168"/>
                      <a:gd name="T8" fmla="*/ 126 w 148"/>
                      <a:gd name="T9" fmla="*/ 162 h 168"/>
                      <a:gd name="T10" fmla="*/ 130 w 148"/>
                      <a:gd name="T11" fmla="*/ 161 h 168"/>
                      <a:gd name="T12" fmla="*/ 136 w 148"/>
                      <a:gd name="T13" fmla="*/ 159 h 168"/>
                      <a:gd name="T14" fmla="*/ 142 w 148"/>
                      <a:gd name="T15" fmla="*/ 155 h 168"/>
                      <a:gd name="T16" fmla="*/ 148 w 148"/>
                      <a:gd name="T17" fmla="*/ 153 h 168"/>
                      <a:gd name="T18" fmla="*/ 148 w 148"/>
                      <a:gd name="T19" fmla="*/ 107 h 168"/>
                      <a:gd name="T20" fmla="*/ 148 w 148"/>
                      <a:gd name="T21" fmla="*/ 69 h 168"/>
                      <a:gd name="T22" fmla="*/ 144 w 148"/>
                      <a:gd name="T23" fmla="*/ 40 h 168"/>
                      <a:gd name="T24" fmla="*/ 136 w 148"/>
                      <a:gd name="T25" fmla="*/ 19 h 168"/>
                      <a:gd name="T26" fmla="*/ 121 w 148"/>
                      <a:gd name="T27" fmla="*/ 6 h 168"/>
                      <a:gd name="T28" fmla="*/ 98 w 148"/>
                      <a:gd name="T29" fmla="*/ 0 h 168"/>
                      <a:gd name="T30" fmla="*/ 63 w 148"/>
                      <a:gd name="T31" fmla="*/ 2 h 168"/>
                      <a:gd name="T32" fmla="*/ 16 w 148"/>
                      <a:gd name="T33" fmla="*/ 10 h 168"/>
                      <a:gd name="T34" fmla="*/ 0 w 148"/>
                      <a:gd name="T35" fmla="*/ 41 h 168"/>
                      <a:gd name="T36" fmla="*/ 39 w 148"/>
                      <a:gd name="T37" fmla="*/ 40 h 168"/>
                      <a:gd name="T38" fmla="*/ 68 w 148"/>
                      <a:gd name="T39" fmla="*/ 41 h 168"/>
                      <a:gd name="T40" fmla="*/ 89 w 148"/>
                      <a:gd name="T41" fmla="*/ 47 h 168"/>
                      <a:gd name="T42" fmla="*/ 103 w 148"/>
                      <a:gd name="T43" fmla="*/ 59 h 168"/>
                      <a:gd name="T44" fmla="*/ 110 w 148"/>
                      <a:gd name="T45" fmla="*/ 75 h 168"/>
                      <a:gd name="T46" fmla="*/ 112 w 148"/>
                      <a:gd name="T47" fmla="*/ 99 h 168"/>
                      <a:gd name="T48" fmla="*/ 108 w 148"/>
                      <a:gd name="T49" fmla="*/ 129 h 168"/>
                      <a:gd name="T50" fmla="*/ 103 w 148"/>
                      <a:gd name="T51" fmla="*/ 168 h 168"/>
                      <a:gd name="T52" fmla="*/ 103 w 148"/>
                      <a:gd name="T5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68">
                        <a:moveTo>
                          <a:pt x="103" y="168"/>
                        </a:moveTo>
                        <a:lnTo>
                          <a:pt x="110" y="167"/>
                        </a:lnTo>
                        <a:lnTo>
                          <a:pt x="115" y="166"/>
                        </a:lnTo>
                        <a:lnTo>
                          <a:pt x="120" y="165"/>
                        </a:lnTo>
                        <a:lnTo>
                          <a:pt x="126" y="162"/>
                        </a:lnTo>
                        <a:lnTo>
                          <a:pt x="130" y="161"/>
                        </a:lnTo>
                        <a:lnTo>
                          <a:pt x="136" y="159"/>
                        </a:lnTo>
                        <a:lnTo>
                          <a:pt x="142" y="155"/>
                        </a:lnTo>
                        <a:lnTo>
                          <a:pt x="148" y="153"/>
                        </a:lnTo>
                        <a:lnTo>
                          <a:pt x="148" y="107"/>
                        </a:lnTo>
                        <a:lnTo>
                          <a:pt x="148" y="69"/>
                        </a:lnTo>
                        <a:lnTo>
                          <a:pt x="144" y="40"/>
                        </a:lnTo>
                        <a:lnTo>
                          <a:pt x="136" y="19"/>
                        </a:lnTo>
                        <a:lnTo>
                          <a:pt x="121" y="6"/>
                        </a:lnTo>
                        <a:lnTo>
                          <a:pt x="98" y="0"/>
                        </a:lnTo>
                        <a:lnTo>
                          <a:pt x="63" y="2"/>
                        </a:lnTo>
                        <a:lnTo>
                          <a:pt x="16" y="10"/>
                        </a:lnTo>
                        <a:lnTo>
                          <a:pt x="0" y="41"/>
                        </a:lnTo>
                        <a:lnTo>
                          <a:pt x="39" y="40"/>
                        </a:lnTo>
                        <a:lnTo>
                          <a:pt x="68" y="41"/>
                        </a:lnTo>
                        <a:lnTo>
                          <a:pt x="89" y="47"/>
                        </a:lnTo>
                        <a:lnTo>
                          <a:pt x="103" y="59"/>
                        </a:lnTo>
                        <a:lnTo>
                          <a:pt x="110" y="75"/>
                        </a:lnTo>
                        <a:lnTo>
                          <a:pt x="112" y="99"/>
                        </a:lnTo>
                        <a:lnTo>
                          <a:pt x="108" y="129"/>
                        </a:lnTo>
                        <a:lnTo>
                          <a:pt x="103" y="168"/>
                        </a:lnTo>
                        <a:lnTo>
                          <a:pt x="103" y="1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46" name="Freeform 95"/>
                  <p:cNvSpPr>
                    <a:spLocks/>
                  </p:cNvSpPr>
                  <p:nvPr/>
                </p:nvSpPr>
                <p:spPr bwMode="auto">
                  <a:xfrm>
                    <a:off x="1547" y="1660"/>
                    <a:ext cx="85" cy="104"/>
                  </a:xfrm>
                  <a:custGeom>
                    <a:avLst/>
                    <a:gdLst>
                      <a:gd name="T0" fmla="*/ 135 w 172"/>
                      <a:gd name="T1" fmla="*/ 208 h 208"/>
                      <a:gd name="T2" fmla="*/ 172 w 172"/>
                      <a:gd name="T3" fmla="*/ 185 h 208"/>
                      <a:gd name="T4" fmla="*/ 172 w 172"/>
                      <a:gd name="T5" fmla="*/ 137 h 208"/>
                      <a:gd name="T6" fmla="*/ 172 w 172"/>
                      <a:gd name="T7" fmla="*/ 95 h 208"/>
                      <a:gd name="T8" fmla="*/ 171 w 172"/>
                      <a:gd name="T9" fmla="*/ 61 h 208"/>
                      <a:gd name="T10" fmla="*/ 164 w 172"/>
                      <a:gd name="T11" fmla="*/ 33 h 208"/>
                      <a:gd name="T12" fmla="*/ 150 w 172"/>
                      <a:gd name="T13" fmla="*/ 13 h 208"/>
                      <a:gd name="T14" fmla="*/ 126 w 172"/>
                      <a:gd name="T15" fmla="*/ 2 h 208"/>
                      <a:gd name="T16" fmla="*/ 89 w 172"/>
                      <a:gd name="T17" fmla="*/ 0 h 208"/>
                      <a:gd name="T18" fmla="*/ 35 w 172"/>
                      <a:gd name="T19" fmla="*/ 7 h 208"/>
                      <a:gd name="T20" fmla="*/ 0 w 172"/>
                      <a:gd name="T21" fmla="*/ 56 h 208"/>
                      <a:gd name="T22" fmla="*/ 53 w 172"/>
                      <a:gd name="T23" fmla="*/ 45 h 208"/>
                      <a:gd name="T24" fmla="*/ 91 w 172"/>
                      <a:gd name="T25" fmla="*/ 41 h 208"/>
                      <a:gd name="T26" fmla="*/ 116 w 172"/>
                      <a:gd name="T27" fmla="*/ 46 h 208"/>
                      <a:gd name="T28" fmla="*/ 130 w 172"/>
                      <a:gd name="T29" fmla="*/ 60 h 208"/>
                      <a:gd name="T30" fmla="*/ 137 w 172"/>
                      <a:gd name="T31" fmla="*/ 83 h 208"/>
                      <a:gd name="T32" fmla="*/ 139 w 172"/>
                      <a:gd name="T33" fmla="*/ 115 h 208"/>
                      <a:gd name="T34" fmla="*/ 137 w 172"/>
                      <a:gd name="T35" fmla="*/ 156 h 208"/>
                      <a:gd name="T36" fmla="*/ 135 w 172"/>
                      <a:gd name="T37" fmla="*/ 208 h 208"/>
                      <a:gd name="T38" fmla="*/ 135 w 172"/>
                      <a:gd name="T39"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208">
                        <a:moveTo>
                          <a:pt x="135" y="208"/>
                        </a:moveTo>
                        <a:lnTo>
                          <a:pt x="172" y="185"/>
                        </a:lnTo>
                        <a:lnTo>
                          <a:pt x="172" y="137"/>
                        </a:lnTo>
                        <a:lnTo>
                          <a:pt x="172" y="95"/>
                        </a:lnTo>
                        <a:lnTo>
                          <a:pt x="171" y="61"/>
                        </a:lnTo>
                        <a:lnTo>
                          <a:pt x="164" y="33"/>
                        </a:lnTo>
                        <a:lnTo>
                          <a:pt x="150" y="13"/>
                        </a:lnTo>
                        <a:lnTo>
                          <a:pt x="126" y="2"/>
                        </a:lnTo>
                        <a:lnTo>
                          <a:pt x="89" y="0"/>
                        </a:lnTo>
                        <a:lnTo>
                          <a:pt x="35" y="7"/>
                        </a:lnTo>
                        <a:lnTo>
                          <a:pt x="0" y="56"/>
                        </a:lnTo>
                        <a:lnTo>
                          <a:pt x="53" y="45"/>
                        </a:lnTo>
                        <a:lnTo>
                          <a:pt x="91" y="41"/>
                        </a:lnTo>
                        <a:lnTo>
                          <a:pt x="116" y="46"/>
                        </a:lnTo>
                        <a:lnTo>
                          <a:pt x="130" y="60"/>
                        </a:lnTo>
                        <a:lnTo>
                          <a:pt x="137" y="83"/>
                        </a:lnTo>
                        <a:lnTo>
                          <a:pt x="139" y="115"/>
                        </a:lnTo>
                        <a:lnTo>
                          <a:pt x="137" y="156"/>
                        </a:lnTo>
                        <a:lnTo>
                          <a:pt x="135" y="208"/>
                        </a:lnTo>
                        <a:lnTo>
                          <a:pt x="135" y="20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47" name="Freeform 96"/>
                  <p:cNvSpPr>
                    <a:spLocks/>
                  </p:cNvSpPr>
                  <p:nvPr/>
                </p:nvSpPr>
                <p:spPr bwMode="auto">
                  <a:xfrm>
                    <a:off x="1567" y="1626"/>
                    <a:ext cx="94" cy="123"/>
                  </a:xfrm>
                  <a:custGeom>
                    <a:avLst/>
                    <a:gdLst>
                      <a:gd name="T0" fmla="*/ 141 w 186"/>
                      <a:gd name="T1" fmla="*/ 244 h 244"/>
                      <a:gd name="T2" fmla="*/ 186 w 186"/>
                      <a:gd name="T3" fmla="*/ 209 h 244"/>
                      <a:gd name="T4" fmla="*/ 184 w 186"/>
                      <a:gd name="T5" fmla="*/ 177 h 244"/>
                      <a:gd name="T6" fmla="*/ 183 w 186"/>
                      <a:gd name="T7" fmla="*/ 147 h 244"/>
                      <a:gd name="T8" fmla="*/ 183 w 186"/>
                      <a:gd name="T9" fmla="*/ 121 h 244"/>
                      <a:gd name="T10" fmla="*/ 183 w 186"/>
                      <a:gd name="T11" fmla="*/ 97 h 244"/>
                      <a:gd name="T12" fmla="*/ 182 w 186"/>
                      <a:gd name="T13" fmla="*/ 75 h 244"/>
                      <a:gd name="T14" fmla="*/ 180 w 186"/>
                      <a:gd name="T15" fmla="*/ 56 h 244"/>
                      <a:gd name="T16" fmla="*/ 177 w 186"/>
                      <a:gd name="T17" fmla="*/ 40 h 244"/>
                      <a:gd name="T18" fmla="*/ 173 w 186"/>
                      <a:gd name="T19" fmla="*/ 26 h 244"/>
                      <a:gd name="T20" fmla="*/ 166 w 186"/>
                      <a:gd name="T21" fmla="*/ 16 h 244"/>
                      <a:gd name="T22" fmla="*/ 156 w 186"/>
                      <a:gd name="T23" fmla="*/ 8 h 244"/>
                      <a:gd name="T24" fmla="*/ 145 w 186"/>
                      <a:gd name="T25" fmla="*/ 2 h 244"/>
                      <a:gd name="T26" fmla="*/ 129 w 186"/>
                      <a:gd name="T27" fmla="*/ 0 h 244"/>
                      <a:gd name="T28" fmla="*/ 109 w 186"/>
                      <a:gd name="T29" fmla="*/ 1 h 244"/>
                      <a:gd name="T30" fmla="*/ 86 w 186"/>
                      <a:gd name="T31" fmla="*/ 3 h 244"/>
                      <a:gd name="T32" fmla="*/ 57 w 186"/>
                      <a:gd name="T33" fmla="*/ 9 h 244"/>
                      <a:gd name="T34" fmla="*/ 24 w 186"/>
                      <a:gd name="T35" fmla="*/ 18 h 244"/>
                      <a:gd name="T36" fmla="*/ 0 w 186"/>
                      <a:gd name="T37" fmla="*/ 57 h 244"/>
                      <a:gd name="T38" fmla="*/ 32 w 186"/>
                      <a:gd name="T39" fmla="*/ 48 h 244"/>
                      <a:gd name="T40" fmla="*/ 61 w 186"/>
                      <a:gd name="T41" fmla="*/ 42 h 244"/>
                      <a:gd name="T42" fmla="*/ 84 w 186"/>
                      <a:gd name="T43" fmla="*/ 39 h 244"/>
                      <a:gd name="T44" fmla="*/ 102 w 186"/>
                      <a:gd name="T45" fmla="*/ 40 h 244"/>
                      <a:gd name="T46" fmla="*/ 118 w 186"/>
                      <a:gd name="T47" fmla="*/ 44 h 244"/>
                      <a:gd name="T48" fmla="*/ 130 w 186"/>
                      <a:gd name="T49" fmla="*/ 49 h 244"/>
                      <a:gd name="T50" fmla="*/ 138 w 186"/>
                      <a:gd name="T51" fmla="*/ 59 h 244"/>
                      <a:gd name="T52" fmla="*/ 145 w 186"/>
                      <a:gd name="T53" fmla="*/ 70 h 244"/>
                      <a:gd name="T54" fmla="*/ 148 w 186"/>
                      <a:gd name="T55" fmla="*/ 84 h 244"/>
                      <a:gd name="T56" fmla="*/ 150 w 186"/>
                      <a:gd name="T57" fmla="*/ 101 h 244"/>
                      <a:gd name="T58" fmla="*/ 151 w 186"/>
                      <a:gd name="T59" fmla="*/ 120 h 244"/>
                      <a:gd name="T60" fmla="*/ 150 w 186"/>
                      <a:gd name="T61" fmla="*/ 140 h 244"/>
                      <a:gd name="T62" fmla="*/ 147 w 186"/>
                      <a:gd name="T63" fmla="*/ 163 h 244"/>
                      <a:gd name="T64" fmla="*/ 145 w 186"/>
                      <a:gd name="T65" fmla="*/ 189 h 244"/>
                      <a:gd name="T66" fmla="*/ 144 w 186"/>
                      <a:gd name="T67" fmla="*/ 215 h 244"/>
                      <a:gd name="T68" fmla="*/ 141 w 186"/>
                      <a:gd name="T69" fmla="*/ 244 h 244"/>
                      <a:gd name="T70" fmla="*/ 141 w 186"/>
                      <a:gd name="T71"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244">
                        <a:moveTo>
                          <a:pt x="141" y="244"/>
                        </a:moveTo>
                        <a:lnTo>
                          <a:pt x="186" y="209"/>
                        </a:lnTo>
                        <a:lnTo>
                          <a:pt x="184" y="177"/>
                        </a:lnTo>
                        <a:lnTo>
                          <a:pt x="183" y="147"/>
                        </a:lnTo>
                        <a:lnTo>
                          <a:pt x="183" y="121"/>
                        </a:lnTo>
                        <a:lnTo>
                          <a:pt x="183" y="97"/>
                        </a:lnTo>
                        <a:lnTo>
                          <a:pt x="182" y="75"/>
                        </a:lnTo>
                        <a:lnTo>
                          <a:pt x="180" y="56"/>
                        </a:lnTo>
                        <a:lnTo>
                          <a:pt x="177" y="40"/>
                        </a:lnTo>
                        <a:lnTo>
                          <a:pt x="173" y="26"/>
                        </a:lnTo>
                        <a:lnTo>
                          <a:pt x="166" y="16"/>
                        </a:lnTo>
                        <a:lnTo>
                          <a:pt x="156" y="8"/>
                        </a:lnTo>
                        <a:lnTo>
                          <a:pt x="145" y="2"/>
                        </a:lnTo>
                        <a:lnTo>
                          <a:pt x="129" y="0"/>
                        </a:lnTo>
                        <a:lnTo>
                          <a:pt x="109" y="1"/>
                        </a:lnTo>
                        <a:lnTo>
                          <a:pt x="86" y="3"/>
                        </a:lnTo>
                        <a:lnTo>
                          <a:pt x="57" y="9"/>
                        </a:lnTo>
                        <a:lnTo>
                          <a:pt x="24" y="18"/>
                        </a:lnTo>
                        <a:lnTo>
                          <a:pt x="0" y="57"/>
                        </a:lnTo>
                        <a:lnTo>
                          <a:pt x="32" y="48"/>
                        </a:lnTo>
                        <a:lnTo>
                          <a:pt x="61" y="42"/>
                        </a:lnTo>
                        <a:lnTo>
                          <a:pt x="84" y="39"/>
                        </a:lnTo>
                        <a:lnTo>
                          <a:pt x="102" y="40"/>
                        </a:lnTo>
                        <a:lnTo>
                          <a:pt x="118" y="44"/>
                        </a:lnTo>
                        <a:lnTo>
                          <a:pt x="130" y="49"/>
                        </a:lnTo>
                        <a:lnTo>
                          <a:pt x="138" y="59"/>
                        </a:lnTo>
                        <a:lnTo>
                          <a:pt x="145" y="70"/>
                        </a:lnTo>
                        <a:lnTo>
                          <a:pt x="148" y="84"/>
                        </a:lnTo>
                        <a:lnTo>
                          <a:pt x="150" y="101"/>
                        </a:lnTo>
                        <a:lnTo>
                          <a:pt x="151" y="120"/>
                        </a:lnTo>
                        <a:lnTo>
                          <a:pt x="150" y="140"/>
                        </a:lnTo>
                        <a:lnTo>
                          <a:pt x="147" y="163"/>
                        </a:lnTo>
                        <a:lnTo>
                          <a:pt x="145" y="189"/>
                        </a:lnTo>
                        <a:lnTo>
                          <a:pt x="144" y="215"/>
                        </a:lnTo>
                        <a:lnTo>
                          <a:pt x="141" y="244"/>
                        </a:lnTo>
                        <a:lnTo>
                          <a:pt x="141" y="24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48" name="Freeform 97"/>
                  <p:cNvSpPr>
                    <a:spLocks/>
                  </p:cNvSpPr>
                  <p:nvPr/>
                </p:nvSpPr>
                <p:spPr bwMode="auto">
                  <a:xfrm>
                    <a:off x="1584" y="1392"/>
                    <a:ext cx="278" cy="361"/>
                  </a:xfrm>
                  <a:custGeom>
                    <a:avLst/>
                    <a:gdLst>
                      <a:gd name="T0" fmla="*/ 388 w 556"/>
                      <a:gd name="T1" fmla="*/ 720 h 722"/>
                      <a:gd name="T2" fmla="*/ 444 w 556"/>
                      <a:gd name="T3" fmla="*/ 683 h 722"/>
                      <a:gd name="T4" fmla="*/ 484 w 556"/>
                      <a:gd name="T5" fmla="*/ 610 h 722"/>
                      <a:gd name="T6" fmla="*/ 515 w 556"/>
                      <a:gd name="T7" fmla="*/ 521 h 722"/>
                      <a:gd name="T8" fmla="*/ 540 w 556"/>
                      <a:gd name="T9" fmla="*/ 434 h 722"/>
                      <a:gd name="T10" fmla="*/ 551 w 556"/>
                      <a:gd name="T11" fmla="*/ 379 h 722"/>
                      <a:gd name="T12" fmla="*/ 536 w 556"/>
                      <a:gd name="T13" fmla="*/ 350 h 722"/>
                      <a:gd name="T14" fmla="*/ 502 w 556"/>
                      <a:gd name="T15" fmla="*/ 301 h 722"/>
                      <a:gd name="T16" fmla="*/ 484 w 556"/>
                      <a:gd name="T17" fmla="*/ 274 h 722"/>
                      <a:gd name="T18" fmla="*/ 476 w 556"/>
                      <a:gd name="T19" fmla="*/ 261 h 722"/>
                      <a:gd name="T20" fmla="*/ 429 w 556"/>
                      <a:gd name="T21" fmla="*/ 191 h 722"/>
                      <a:gd name="T22" fmla="*/ 433 w 556"/>
                      <a:gd name="T23" fmla="*/ 30 h 722"/>
                      <a:gd name="T24" fmla="*/ 389 w 556"/>
                      <a:gd name="T25" fmla="*/ 75 h 722"/>
                      <a:gd name="T26" fmla="*/ 346 w 556"/>
                      <a:gd name="T27" fmla="*/ 120 h 722"/>
                      <a:gd name="T28" fmla="*/ 350 w 556"/>
                      <a:gd name="T29" fmla="*/ 225 h 722"/>
                      <a:gd name="T30" fmla="*/ 339 w 556"/>
                      <a:gd name="T31" fmla="*/ 323 h 722"/>
                      <a:gd name="T32" fmla="*/ 317 w 556"/>
                      <a:gd name="T33" fmla="*/ 328 h 722"/>
                      <a:gd name="T34" fmla="*/ 311 w 556"/>
                      <a:gd name="T35" fmla="*/ 149 h 722"/>
                      <a:gd name="T36" fmla="*/ 295 w 556"/>
                      <a:gd name="T37" fmla="*/ 195 h 722"/>
                      <a:gd name="T38" fmla="*/ 281 w 556"/>
                      <a:gd name="T39" fmla="*/ 274 h 722"/>
                      <a:gd name="T40" fmla="*/ 257 w 556"/>
                      <a:gd name="T41" fmla="*/ 157 h 722"/>
                      <a:gd name="T42" fmla="*/ 241 w 556"/>
                      <a:gd name="T43" fmla="*/ 196 h 722"/>
                      <a:gd name="T44" fmla="*/ 230 w 556"/>
                      <a:gd name="T45" fmla="*/ 237 h 722"/>
                      <a:gd name="T46" fmla="*/ 203 w 556"/>
                      <a:gd name="T47" fmla="*/ 151 h 722"/>
                      <a:gd name="T48" fmla="*/ 153 w 556"/>
                      <a:gd name="T49" fmla="*/ 117 h 722"/>
                      <a:gd name="T50" fmla="*/ 114 w 556"/>
                      <a:gd name="T51" fmla="*/ 70 h 722"/>
                      <a:gd name="T52" fmla="*/ 78 w 556"/>
                      <a:gd name="T53" fmla="*/ 68 h 722"/>
                      <a:gd name="T54" fmla="*/ 81 w 556"/>
                      <a:gd name="T55" fmla="*/ 158 h 722"/>
                      <a:gd name="T56" fmla="*/ 107 w 556"/>
                      <a:gd name="T57" fmla="*/ 245 h 722"/>
                      <a:gd name="T58" fmla="*/ 71 w 556"/>
                      <a:gd name="T59" fmla="*/ 369 h 722"/>
                      <a:gd name="T60" fmla="*/ 98 w 556"/>
                      <a:gd name="T61" fmla="*/ 378 h 722"/>
                      <a:gd name="T62" fmla="*/ 123 w 556"/>
                      <a:gd name="T63" fmla="*/ 387 h 722"/>
                      <a:gd name="T64" fmla="*/ 109 w 556"/>
                      <a:gd name="T65" fmla="*/ 393 h 722"/>
                      <a:gd name="T66" fmla="*/ 76 w 556"/>
                      <a:gd name="T67" fmla="*/ 397 h 722"/>
                      <a:gd name="T68" fmla="*/ 43 w 556"/>
                      <a:gd name="T69" fmla="*/ 401 h 722"/>
                      <a:gd name="T70" fmla="*/ 69 w 556"/>
                      <a:gd name="T71" fmla="*/ 442 h 722"/>
                      <a:gd name="T72" fmla="*/ 134 w 556"/>
                      <a:gd name="T73" fmla="*/ 437 h 722"/>
                      <a:gd name="T74" fmla="*/ 166 w 556"/>
                      <a:gd name="T75" fmla="*/ 467 h 722"/>
                      <a:gd name="T76" fmla="*/ 174 w 556"/>
                      <a:gd name="T77" fmla="*/ 526 h 722"/>
                      <a:gd name="T78" fmla="*/ 171 w 556"/>
                      <a:gd name="T79" fmla="*/ 608 h 722"/>
                      <a:gd name="T80" fmla="*/ 234 w 556"/>
                      <a:gd name="T81" fmla="*/ 620 h 722"/>
                      <a:gd name="T82" fmla="*/ 350 w 556"/>
                      <a:gd name="T83" fmla="*/ 452 h 722"/>
                      <a:gd name="T84" fmla="*/ 335 w 556"/>
                      <a:gd name="T85" fmla="*/ 517 h 722"/>
                      <a:gd name="T86" fmla="*/ 316 w 556"/>
                      <a:gd name="T87" fmla="*/ 582 h 722"/>
                      <a:gd name="T88" fmla="*/ 306 w 556"/>
                      <a:gd name="T89" fmla="*/ 636 h 722"/>
                      <a:gd name="T90" fmla="*/ 320 w 556"/>
                      <a:gd name="T91" fmla="*/ 670 h 722"/>
                      <a:gd name="T92" fmla="*/ 336 w 556"/>
                      <a:gd name="T93" fmla="*/ 7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722">
                        <a:moveTo>
                          <a:pt x="341" y="716"/>
                        </a:moveTo>
                        <a:lnTo>
                          <a:pt x="365" y="722"/>
                        </a:lnTo>
                        <a:lnTo>
                          <a:pt x="388" y="720"/>
                        </a:lnTo>
                        <a:lnTo>
                          <a:pt x="408" y="713"/>
                        </a:lnTo>
                        <a:lnTo>
                          <a:pt x="426" y="700"/>
                        </a:lnTo>
                        <a:lnTo>
                          <a:pt x="444" y="683"/>
                        </a:lnTo>
                        <a:lnTo>
                          <a:pt x="459" y="661"/>
                        </a:lnTo>
                        <a:lnTo>
                          <a:pt x="472" y="637"/>
                        </a:lnTo>
                        <a:lnTo>
                          <a:pt x="484" y="610"/>
                        </a:lnTo>
                        <a:lnTo>
                          <a:pt x="495" y="582"/>
                        </a:lnTo>
                        <a:lnTo>
                          <a:pt x="506" y="552"/>
                        </a:lnTo>
                        <a:lnTo>
                          <a:pt x="515" y="521"/>
                        </a:lnTo>
                        <a:lnTo>
                          <a:pt x="524" y="491"/>
                        </a:lnTo>
                        <a:lnTo>
                          <a:pt x="532" y="462"/>
                        </a:lnTo>
                        <a:lnTo>
                          <a:pt x="540" y="434"/>
                        </a:lnTo>
                        <a:lnTo>
                          <a:pt x="548" y="409"/>
                        </a:lnTo>
                        <a:lnTo>
                          <a:pt x="556" y="387"/>
                        </a:lnTo>
                        <a:lnTo>
                          <a:pt x="551" y="379"/>
                        </a:lnTo>
                        <a:lnTo>
                          <a:pt x="544" y="369"/>
                        </a:lnTo>
                        <a:lnTo>
                          <a:pt x="538" y="358"/>
                        </a:lnTo>
                        <a:lnTo>
                          <a:pt x="536" y="350"/>
                        </a:lnTo>
                        <a:lnTo>
                          <a:pt x="408" y="592"/>
                        </a:lnTo>
                        <a:lnTo>
                          <a:pt x="513" y="319"/>
                        </a:lnTo>
                        <a:lnTo>
                          <a:pt x="502" y="301"/>
                        </a:lnTo>
                        <a:lnTo>
                          <a:pt x="392" y="487"/>
                        </a:lnTo>
                        <a:lnTo>
                          <a:pt x="486" y="276"/>
                        </a:lnTo>
                        <a:lnTo>
                          <a:pt x="484" y="274"/>
                        </a:lnTo>
                        <a:lnTo>
                          <a:pt x="482" y="270"/>
                        </a:lnTo>
                        <a:lnTo>
                          <a:pt x="478" y="265"/>
                        </a:lnTo>
                        <a:lnTo>
                          <a:pt x="476" y="261"/>
                        </a:lnTo>
                        <a:lnTo>
                          <a:pt x="381" y="350"/>
                        </a:lnTo>
                        <a:lnTo>
                          <a:pt x="455" y="227"/>
                        </a:lnTo>
                        <a:lnTo>
                          <a:pt x="429" y="191"/>
                        </a:lnTo>
                        <a:lnTo>
                          <a:pt x="462" y="0"/>
                        </a:lnTo>
                        <a:lnTo>
                          <a:pt x="448" y="15"/>
                        </a:lnTo>
                        <a:lnTo>
                          <a:pt x="433" y="30"/>
                        </a:lnTo>
                        <a:lnTo>
                          <a:pt x="419" y="45"/>
                        </a:lnTo>
                        <a:lnTo>
                          <a:pt x="404" y="60"/>
                        </a:lnTo>
                        <a:lnTo>
                          <a:pt x="389" y="75"/>
                        </a:lnTo>
                        <a:lnTo>
                          <a:pt x="374" y="90"/>
                        </a:lnTo>
                        <a:lnTo>
                          <a:pt x="361" y="105"/>
                        </a:lnTo>
                        <a:lnTo>
                          <a:pt x="346" y="120"/>
                        </a:lnTo>
                        <a:lnTo>
                          <a:pt x="348" y="156"/>
                        </a:lnTo>
                        <a:lnTo>
                          <a:pt x="349" y="190"/>
                        </a:lnTo>
                        <a:lnTo>
                          <a:pt x="350" y="225"/>
                        </a:lnTo>
                        <a:lnTo>
                          <a:pt x="349" y="258"/>
                        </a:lnTo>
                        <a:lnTo>
                          <a:pt x="346" y="290"/>
                        </a:lnTo>
                        <a:lnTo>
                          <a:pt x="339" y="323"/>
                        </a:lnTo>
                        <a:lnTo>
                          <a:pt x="328" y="356"/>
                        </a:lnTo>
                        <a:lnTo>
                          <a:pt x="312" y="389"/>
                        </a:lnTo>
                        <a:lnTo>
                          <a:pt x="317" y="328"/>
                        </a:lnTo>
                        <a:lnTo>
                          <a:pt x="320" y="268"/>
                        </a:lnTo>
                        <a:lnTo>
                          <a:pt x="319" y="210"/>
                        </a:lnTo>
                        <a:lnTo>
                          <a:pt x="311" y="149"/>
                        </a:lnTo>
                        <a:lnTo>
                          <a:pt x="305" y="157"/>
                        </a:lnTo>
                        <a:lnTo>
                          <a:pt x="301" y="173"/>
                        </a:lnTo>
                        <a:lnTo>
                          <a:pt x="295" y="195"/>
                        </a:lnTo>
                        <a:lnTo>
                          <a:pt x="290" y="221"/>
                        </a:lnTo>
                        <a:lnTo>
                          <a:pt x="286" y="249"/>
                        </a:lnTo>
                        <a:lnTo>
                          <a:pt x="281" y="274"/>
                        </a:lnTo>
                        <a:lnTo>
                          <a:pt x="277" y="296"/>
                        </a:lnTo>
                        <a:lnTo>
                          <a:pt x="273" y="311"/>
                        </a:lnTo>
                        <a:lnTo>
                          <a:pt x="257" y="157"/>
                        </a:lnTo>
                        <a:lnTo>
                          <a:pt x="250" y="169"/>
                        </a:lnTo>
                        <a:lnTo>
                          <a:pt x="245" y="182"/>
                        </a:lnTo>
                        <a:lnTo>
                          <a:pt x="241" y="196"/>
                        </a:lnTo>
                        <a:lnTo>
                          <a:pt x="237" y="210"/>
                        </a:lnTo>
                        <a:lnTo>
                          <a:pt x="234" y="223"/>
                        </a:lnTo>
                        <a:lnTo>
                          <a:pt x="230" y="237"/>
                        </a:lnTo>
                        <a:lnTo>
                          <a:pt x="227" y="251"/>
                        </a:lnTo>
                        <a:lnTo>
                          <a:pt x="221" y="265"/>
                        </a:lnTo>
                        <a:lnTo>
                          <a:pt x="203" y="151"/>
                        </a:lnTo>
                        <a:lnTo>
                          <a:pt x="184" y="143"/>
                        </a:lnTo>
                        <a:lnTo>
                          <a:pt x="168" y="131"/>
                        </a:lnTo>
                        <a:lnTo>
                          <a:pt x="153" y="117"/>
                        </a:lnTo>
                        <a:lnTo>
                          <a:pt x="139" y="103"/>
                        </a:lnTo>
                        <a:lnTo>
                          <a:pt x="127" y="86"/>
                        </a:lnTo>
                        <a:lnTo>
                          <a:pt x="114" y="70"/>
                        </a:lnTo>
                        <a:lnTo>
                          <a:pt x="100" y="54"/>
                        </a:lnTo>
                        <a:lnTo>
                          <a:pt x="86" y="39"/>
                        </a:lnTo>
                        <a:lnTo>
                          <a:pt x="78" y="68"/>
                        </a:lnTo>
                        <a:lnTo>
                          <a:pt x="75" y="97"/>
                        </a:lnTo>
                        <a:lnTo>
                          <a:pt x="76" y="127"/>
                        </a:lnTo>
                        <a:lnTo>
                          <a:pt x="81" y="158"/>
                        </a:lnTo>
                        <a:lnTo>
                          <a:pt x="88" y="188"/>
                        </a:lnTo>
                        <a:lnTo>
                          <a:pt x="97" y="218"/>
                        </a:lnTo>
                        <a:lnTo>
                          <a:pt x="107" y="245"/>
                        </a:lnTo>
                        <a:lnTo>
                          <a:pt x="116" y="273"/>
                        </a:lnTo>
                        <a:lnTo>
                          <a:pt x="63" y="365"/>
                        </a:lnTo>
                        <a:lnTo>
                          <a:pt x="71" y="369"/>
                        </a:lnTo>
                        <a:lnTo>
                          <a:pt x="81" y="371"/>
                        </a:lnTo>
                        <a:lnTo>
                          <a:pt x="89" y="374"/>
                        </a:lnTo>
                        <a:lnTo>
                          <a:pt x="98" y="378"/>
                        </a:lnTo>
                        <a:lnTo>
                          <a:pt x="106" y="381"/>
                        </a:lnTo>
                        <a:lnTo>
                          <a:pt x="115" y="385"/>
                        </a:lnTo>
                        <a:lnTo>
                          <a:pt x="123" y="387"/>
                        </a:lnTo>
                        <a:lnTo>
                          <a:pt x="133" y="390"/>
                        </a:lnTo>
                        <a:lnTo>
                          <a:pt x="121" y="392"/>
                        </a:lnTo>
                        <a:lnTo>
                          <a:pt x="109" y="393"/>
                        </a:lnTo>
                        <a:lnTo>
                          <a:pt x="99" y="395"/>
                        </a:lnTo>
                        <a:lnTo>
                          <a:pt x="88" y="396"/>
                        </a:lnTo>
                        <a:lnTo>
                          <a:pt x="76" y="397"/>
                        </a:lnTo>
                        <a:lnTo>
                          <a:pt x="66" y="399"/>
                        </a:lnTo>
                        <a:lnTo>
                          <a:pt x="54" y="400"/>
                        </a:lnTo>
                        <a:lnTo>
                          <a:pt x="43" y="401"/>
                        </a:lnTo>
                        <a:lnTo>
                          <a:pt x="0" y="471"/>
                        </a:lnTo>
                        <a:lnTo>
                          <a:pt x="37" y="454"/>
                        </a:lnTo>
                        <a:lnTo>
                          <a:pt x="69" y="442"/>
                        </a:lnTo>
                        <a:lnTo>
                          <a:pt x="95" y="435"/>
                        </a:lnTo>
                        <a:lnTo>
                          <a:pt x="116" y="434"/>
                        </a:lnTo>
                        <a:lnTo>
                          <a:pt x="134" y="437"/>
                        </a:lnTo>
                        <a:lnTo>
                          <a:pt x="148" y="442"/>
                        </a:lnTo>
                        <a:lnTo>
                          <a:pt x="158" y="453"/>
                        </a:lnTo>
                        <a:lnTo>
                          <a:pt x="166" y="467"/>
                        </a:lnTo>
                        <a:lnTo>
                          <a:pt x="171" y="484"/>
                        </a:lnTo>
                        <a:lnTo>
                          <a:pt x="173" y="503"/>
                        </a:lnTo>
                        <a:lnTo>
                          <a:pt x="174" y="526"/>
                        </a:lnTo>
                        <a:lnTo>
                          <a:pt x="173" y="552"/>
                        </a:lnTo>
                        <a:lnTo>
                          <a:pt x="172" y="579"/>
                        </a:lnTo>
                        <a:lnTo>
                          <a:pt x="171" y="608"/>
                        </a:lnTo>
                        <a:lnTo>
                          <a:pt x="169" y="638"/>
                        </a:lnTo>
                        <a:lnTo>
                          <a:pt x="168" y="670"/>
                        </a:lnTo>
                        <a:lnTo>
                          <a:pt x="234" y="620"/>
                        </a:lnTo>
                        <a:lnTo>
                          <a:pt x="230" y="475"/>
                        </a:lnTo>
                        <a:lnTo>
                          <a:pt x="270" y="589"/>
                        </a:lnTo>
                        <a:lnTo>
                          <a:pt x="350" y="452"/>
                        </a:lnTo>
                        <a:lnTo>
                          <a:pt x="346" y="473"/>
                        </a:lnTo>
                        <a:lnTo>
                          <a:pt x="340" y="495"/>
                        </a:lnTo>
                        <a:lnTo>
                          <a:pt x="335" y="517"/>
                        </a:lnTo>
                        <a:lnTo>
                          <a:pt x="328" y="539"/>
                        </a:lnTo>
                        <a:lnTo>
                          <a:pt x="323" y="561"/>
                        </a:lnTo>
                        <a:lnTo>
                          <a:pt x="316" y="582"/>
                        </a:lnTo>
                        <a:lnTo>
                          <a:pt x="310" y="604"/>
                        </a:lnTo>
                        <a:lnTo>
                          <a:pt x="303" y="624"/>
                        </a:lnTo>
                        <a:lnTo>
                          <a:pt x="306" y="636"/>
                        </a:lnTo>
                        <a:lnTo>
                          <a:pt x="311" y="647"/>
                        </a:lnTo>
                        <a:lnTo>
                          <a:pt x="316" y="659"/>
                        </a:lnTo>
                        <a:lnTo>
                          <a:pt x="320" y="670"/>
                        </a:lnTo>
                        <a:lnTo>
                          <a:pt x="326" y="682"/>
                        </a:lnTo>
                        <a:lnTo>
                          <a:pt x="332" y="693"/>
                        </a:lnTo>
                        <a:lnTo>
                          <a:pt x="336" y="705"/>
                        </a:lnTo>
                        <a:lnTo>
                          <a:pt x="341" y="716"/>
                        </a:lnTo>
                        <a:lnTo>
                          <a:pt x="341" y="7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49" name="Freeform 98"/>
                  <p:cNvSpPr>
                    <a:spLocks/>
                  </p:cNvSpPr>
                  <p:nvPr/>
                </p:nvSpPr>
                <p:spPr bwMode="auto">
                  <a:xfrm>
                    <a:off x="1757" y="1610"/>
                    <a:ext cx="136" cy="206"/>
                  </a:xfrm>
                  <a:custGeom>
                    <a:avLst/>
                    <a:gdLst>
                      <a:gd name="T0" fmla="*/ 0 w 272"/>
                      <a:gd name="T1" fmla="*/ 411 h 411"/>
                      <a:gd name="T2" fmla="*/ 0 w 272"/>
                      <a:gd name="T3" fmla="*/ 314 h 411"/>
                      <a:gd name="T4" fmla="*/ 26 w 272"/>
                      <a:gd name="T5" fmla="*/ 323 h 411"/>
                      <a:gd name="T6" fmla="*/ 52 w 272"/>
                      <a:gd name="T7" fmla="*/ 326 h 411"/>
                      <a:gd name="T8" fmla="*/ 74 w 272"/>
                      <a:gd name="T9" fmla="*/ 321 h 411"/>
                      <a:gd name="T10" fmla="*/ 94 w 272"/>
                      <a:gd name="T11" fmla="*/ 312 h 411"/>
                      <a:gd name="T12" fmla="*/ 113 w 272"/>
                      <a:gd name="T13" fmla="*/ 298 h 411"/>
                      <a:gd name="T14" fmla="*/ 130 w 272"/>
                      <a:gd name="T15" fmla="*/ 279 h 411"/>
                      <a:gd name="T16" fmla="*/ 145 w 272"/>
                      <a:gd name="T17" fmla="*/ 258 h 411"/>
                      <a:gd name="T18" fmla="*/ 160 w 272"/>
                      <a:gd name="T19" fmla="*/ 232 h 411"/>
                      <a:gd name="T20" fmla="*/ 173 w 272"/>
                      <a:gd name="T21" fmla="*/ 206 h 411"/>
                      <a:gd name="T22" fmla="*/ 184 w 272"/>
                      <a:gd name="T23" fmla="*/ 177 h 411"/>
                      <a:gd name="T24" fmla="*/ 195 w 272"/>
                      <a:gd name="T25" fmla="*/ 146 h 411"/>
                      <a:gd name="T26" fmla="*/ 204 w 272"/>
                      <a:gd name="T27" fmla="*/ 116 h 411"/>
                      <a:gd name="T28" fmla="*/ 214 w 272"/>
                      <a:gd name="T29" fmla="*/ 85 h 411"/>
                      <a:gd name="T30" fmla="*/ 222 w 272"/>
                      <a:gd name="T31" fmla="*/ 55 h 411"/>
                      <a:gd name="T32" fmla="*/ 231 w 272"/>
                      <a:gd name="T33" fmla="*/ 26 h 411"/>
                      <a:gd name="T34" fmla="*/ 239 w 272"/>
                      <a:gd name="T35" fmla="*/ 0 h 411"/>
                      <a:gd name="T36" fmla="*/ 245 w 272"/>
                      <a:gd name="T37" fmla="*/ 10 h 411"/>
                      <a:gd name="T38" fmla="*/ 254 w 272"/>
                      <a:gd name="T39" fmla="*/ 24 h 411"/>
                      <a:gd name="T40" fmla="*/ 264 w 272"/>
                      <a:gd name="T41" fmla="*/ 40 h 411"/>
                      <a:gd name="T42" fmla="*/ 272 w 272"/>
                      <a:gd name="T43" fmla="*/ 57 h 411"/>
                      <a:gd name="T44" fmla="*/ 261 w 272"/>
                      <a:gd name="T45" fmla="*/ 92 h 411"/>
                      <a:gd name="T46" fmla="*/ 251 w 272"/>
                      <a:gd name="T47" fmla="*/ 125 h 411"/>
                      <a:gd name="T48" fmla="*/ 242 w 272"/>
                      <a:gd name="T49" fmla="*/ 159 h 411"/>
                      <a:gd name="T50" fmla="*/ 231 w 272"/>
                      <a:gd name="T51" fmla="*/ 191 h 411"/>
                      <a:gd name="T52" fmla="*/ 222 w 272"/>
                      <a:gd name="T53" fmla="*/ 221 h 411"/>
                      <a:gd name="T54" fmla="*/ 211 w 272"/>
                      <a:gd name="T55" fmla="*/ 251 h 411"/>
                      <a:gd name="T56" fmla="*/ 199 w 272"/>
                      <a:gd name="T57" fmla="*/ 278 h 411"/>
                      <a:gd name="T58" fmla="*/ 186 w 272"/>
                      <a:gd name="T59" fmla="*/ 305 h 411"/>
                      <a:gd name="T60" fmla="*/ 171 w 272"/>
                      <a:gd name="T61" fmla="*/ 328 h 411"/>
                      <a:gd name="T62" fmla="*/ 155 w 272"/>
                      <a:gd name="T63" fmla="*/ 350 h 411"/>
                      <a:gd name="T64" fmla="*/ 137 w 272"/>
                      <a:gd name="T65" fmla="*/ 368 h 411"/>
                      <a:gd name="T66" fmla="*/ 116 w 272"/>
                      <a:gd name="T67" fmla="*/ 383 h 411"/>
                      <a:gd name="T68" fmla="*/ 92 w 272"/>
                      <a:gd name="T69" fmla="*/ 396 h 411"/>
                      <a:gd name="T70" fmla="*/ 64 w 272"/>
                      <a:gd name="T71" fmla="*/ 404 h 411"/>
                      <a:gd name="T72" fmla="*/ 34 w 272"/>
                      <a:gd name="T73" fmla="*/ 410 h 411"/>
                      <a:gd name="T74" fmla="*/ 0 w 272"/>
                      <a:gd name="T75" fmla="*/ 411 h 411"/>
                      <a:gd name="T76" fmla="*/ 0 w 272"/>
                      <a:gd name="T7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 h="411">
                        <a:moveTo>
                          <a:pt x="0" y="411"/>
                        </a:moveTo>
                        <a:lnTo>
                          <a:pt x="0" y="314"/>
                        </a:lnTo>
                        <a:lnTo>
                          <a:pt x="26" y="323"/>
                        </a:lnTo>
                        <a:lnTo>
                          <a:pt x="52" y="326"/>
                        </a:lnTo>
                        <a:lnTo>
                          <a:pt x="74" y="321"/>
                        </a:lnTo>
                        <a:lnTo>
                          <a:pt x="94" y="312"/>
                        </a:lnTo>
                        <a:lnTo>
                          <a:pt x="113" y="298"/>
                        </a:lnTo>
                        <a:lnTo>
                          <a:pt x="130" y="279"/>
                        </a:lnTo>
                        <a:lnTo>
                          <a:pt x="145" y="258"/>
                        </a:lnTo>
                        <a:lnTo>
                          <a:pt x="160" y="232"/>
                        </a:lnTo>
                        <a:lnTo>
                          <a:pt x="173" y="206"/>
                        </a:lnTo>
                        <a:lnTo>
                          <a:pt x="184" y="177"/>
                        </a:lnTo>
                        <a:lnTo>
                          <a:pt x="195" y="146"/>
                        </a:lnTo>
                        <a:lnTo>
                          <a:pt x="204" y="116"/>
                        </a:lnTo>
                        <a:lnTo>
                          <a:pt x="214" y="85"/>
                        </a:lnTo>
                        <a:lnTo>
                          <a:pt x="222" y="55"/>
                        </a:lnTo>
                        <a:lnTo>
                          <a:pt x="231" y="26"/>
                        </a:lnTo>
                        <a:lnTo>
                          <a:pt x="239" y="0"/>
                        </a:lnTo>
                        <a:lnTo>
                          <a:pt x="245" y="10"/>
                        </a:lnTo>
                        <a:lnTo>
                          <a:pt x="254" y="24"/>
                        </a:lnTo>
                        <a:lnTo>
                          <a:pt x="264" y="40"/>
                        </a:lnTo>
                        <a:lnTo>
                          <a:pt x="272" y="57"/>
                        </a:lnTo>
                        <a:lnTo>
                          <a:pt x="261" y="92"/>
                        </a:lnTo>
                        <a:lnTo>
                          <a:pt x="251" y="125"/>
                        </a:lnTo>
                        <a:lnTo>
                          <a:pt x="242" y="159"/>
                        </a:lnTo>
                        <a:lnTo>
                          <a:pt x="231" y="191"/>
                        </a:lnTo>
                        <a:lnTo>
                          <a:pt x="222" y="221"/>
                        </a:lnTo>
                        <a:lnTo>
                          <a:pt x="211" y="251"/>
                        </a:lnTo>
                        <a:lnTo>
                          <a:pt x="199" y="278"/>
                        </a:lnTo>
                        <a:lnTo>
                          <a:pt x="186" y="305"/>
                        </a:lnTo>
                        <a:lnTo>
                          <a:pt x="171" y="328"/>
                        </a:lnTo>
                        <a:lnTo>
                          <a:pt x="155" y="350"/>
                        </a:lnTo>
                        <a:lnTo>
                          <a:pt x="137" y="368"/>
                        </a:lnTo>
                        <a:lnTo>
                          <a:pt x="116" y="383"/>
                        </a:lnTo>
                        <a:lnTo>
                          <a:pt x="92" y="396"/>
                        </a:lnTo>
                        <a:lnTo>
                          <a:pt x="64" y="404"/>
                        </a:lnTo>
                        <a:lnTo>
                          <a:pt x="34" y="410"/>
                        </a:lnTo>
                        <a:lnTo>
                          <a:pt x="0" y="411"/>
                        </a:lnTo>
                        <a:lnTo>
                          <a:pt x="0" y="4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50" name="Freeform 99"/>
                  <p:cNvSpPr>
                    <a:spLocks/>
                  </p:cNvSpPr>
                  <p:nvPr/>
                </p:nvSpPr>
                <p:spPr bwMode="auto">
                  <a:xfrm>
                    <a:off x="1756" y="1667"/>
                    <a:ext cx="168" cy="225"/>
                  </a:xfrm>
                  <a:custGeom>
                    <a:avLst/>
                    <a:gdLst>
                      <a:gd name="T0" fmla="*/ 2 w 336"/>
                      <a:gd name="T1" fmla="*/ 440 h 451"/>
                      <a:gd name="T2" fmla="*/ 0 w 336"/>
                      <a:gd name="T3" fmla="*/ 417 h 451"/>
                      <a:gd name="T4" fmla="*/ 0 w 336"/>
                      <a:gd name="T5" fmla="*/ 393 h 451"/>
                      <a:gd name="T6" fmla="*/ 0 w 336"/>
                      <a:gd name="T7" fmla="*/ 369 h 451"/>
                      <a:gd name="T8" fmla="*/ 1 w 336"/>
                      <a:gd name="T9" fmla="*/ 346 h 451"/>
                      <a:gd name="T10" fmla="*/ 38 w 336"/>
                      <a:gd name="T11" fmla="*/ 362 h 451"/>
                      <a:gd name="T12" fmla="*/ 70 w 336"/>
                      <a:gd name="T13" fmla="*/ 369 h 451"/>
                      <a:gd name="T14" fmla="*/ 100 w 336"/>
                      <a:gd name="T15" fmla="*/ 368 h 451"/>
                      <a:gd name="T16" fmla="*/ 126 w 336"/>
                      <a:gd name="T17" fmla="*/ 360 h 451"/>
                      <a:gd name="T18" fmla="*/ 150 w 336"/>
                      <a:gd name="T19" fmla="*/ 345 h 451"/>
                      <a:gd name="T20" fmla="*/ 172 w 336"/>
                      <a:gd name="T21" fmla="*/ 324 h 451"/>
                      <a:gd name="T22" fmla="*/ 192 w 336"/>
                      <a:gd name="T23" fmla="*/ 299 h 451"/>
                      <a:gd name="T24" fmla="*/ 209 w 336"/>
                      <a:gd name="T25" fmla="*/ 269 h 451"/>
                      <a:gd name="T26" fmla="*/ 224 w 336"/>
                      <a:gd name="T27" fmla="*/ 237 h 451"/>
                      <a:gd name="T28" fmla="*/ 238 w 336"/>
                      <a:gd name="T29" fmla="*/ 202 h 451"/>
                      <a:gd name="T30" fmla="*/ 252 w 336"/>
                      <a:gd name="T31" fmla="*/ 166 h 451"/>
                      <a:gd name="T32" fmla="*/ 263 w 336"/>
                      <a:gd name="T33" fmla="*/ 131 h 451"/>
                      <a:gd name="T34" fmla="*/ 274 w 336"/>
                      <a:gd name="T35" fmla="*/ 95 h 451"/>
                      <a:gd name="T36" fmla="*/ 284 w 336"/>
                      <a:gd name="T37" fmla="*/ 61 h 451"/>
                      <a:gd name="T38" fmla="*/ 294 w 336"/>
                      <a:gd name="T39" fmla="*/ 29 h 451"/>
                      <a:gd name="T40" fmla="*/ 305 w 336"/>
                      <a:gd name="T41" fmla="*/ 0 h 451"/>
                      <a:gd name="T42" fmla="*/ 313 w 336"/>
                      <a:gd name="T43" fmla="*/ 14 h 451"/>
                      <a:gd name="T44" fmla="*/ 321 w 336"/>
                      <a:gd name="T45" fmla="*/ 27 h 451"/>
                      <a:gd name="T46" fmla="*/ 328 w 336"/>
                      <a:gd name="T47" fmla="*/ 41 h 451"/>
                      <a:gd name="T48" fmla="*/ 336 w 336"/>
                      <a:gd name="T49" fmla="*/ 55 h 451"/>
                      <a:gd name="T50" fmla="*/ 327 w 336"/>
                      <a:gd name="T51" fmla="*/ 88 h 451"/>
                      <a:gd name="T52" fmla="*/ 316 w 336"/>
                      <a:gd name="T53" fmla="*/ 123 h 451"/>
                      <a:gd name="T54" fmla="*/ 306 w 336"/>
                      <a:gd name="T55" fmla="*/ 159 h 451"/>
                      <a:gd name="T56" fmla="*/ 293 w 336"/>
                      <a:gd name="T57" fmla="*/ 196 h 451"/>
                      <a:gd name="T58" fmla="*/ 279 w 336"/>
                      <a:gd name="T59" fmla="*/ 234 h 451"/>
                      <a:gd name="T60" fmla="*/ 264 w 336"/>
                      <a:gd name="T61" fmla="*/ 270 h 451"/>
                      <a:gd name="T62" fmla="*/ 247 w 336"/>
                      <a:gd name="T63" fmla="*/ 305 h 451"/>
                      <a:gd name="T64" fmla="*/ 229 w 336"/>
                      <a:gd name="T65" fmla="*/ 338 h 451"/>
                      <a:gd name="T66" fmla="*/ 208 w 336"/>
                      <a:gd name="T67" fmla="*/ 368 h 451"/>
                      <a:gd name="T68" fmla="*/ 185 w 336"/>
                      <a:gd name="T69" fmla="*/ 394 h 451"/>
                      <a:gd name="T70" fmla="*/ 161 w 336"/>
                      <a:gd name="T71" fmla="*/ 416 h 451"/>
                      <a:gd name="T72" fmla="*/ 134 w 336"/>
                      <a:gd name="T73" fmla="*/ 434 h 451"/>
                      <a:gd name="T74" fmla="*/ 104 w 336"/>
                      <a:gd name="T75" fmla="*/ 445 h 451"/>
                      <a:gd name="T76" fmla="*/ 73 w 336"/>
                      <a:gd name="T77" fmla="*/ 451 h 451"/>
                      <a:gd name="T78" fmla="*/ 39 w 336"/>
                      <a:gd name="T79" fmla="*/ 450 h 451"/>
                      <a:gd name="T80" fmla="*/ 2 w 336"/>
                      <a:gd name="T81" fmla="*/ 440 h 451"/>
                      <a:gd name="T82" fmla="*/ 2 w 336"/>
                      <a:gd name="T83" fmla="*/ 44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451">
                        <a:moveTo>
                          <a:pt x="2" y="440"/>
                        </a:moveTo>
                        <a:lnTo>
                          <a:pt x="0" y="417"/>
                        </a:lnTo>
                        <a:lnTo>
                          <a:pt x="0" y="393"/>
                        </a:lnTo>
                        <a:lnTo>
                          <a:pt x="0" y="369"/>
                        </a:lnTo>
                        <a:lnTo>
                          <a:pt x="1" y="346"/>
                        </a:lnTo>
                        <a:lnTo>
                          <a:pt x="38" y="362"/>
                        </a:lnTo>
                        <a:lnTo>
                          <a:pt x="70" y="369"/>
                        </a:lnTo>
                        <a:lnTo>
                          <a:pt x="100" y="368"/>
                        </a:lnTo>
                        <a:lnTo>
                          <a:pt x="126" y="360"/>
                        </a:lnTo>
                        <a:lnTo>
                          <a:pt x="150" y="345"/>
                        </a:lnTo>
                        <a:lnTo>
                          <a:pt x="172" y="324"/>
                        </a:lnTo>
                        <a:lnTo>
                          <a:pt x="192" y="299"/>
                        </a:lnTo>
                        <a:lnTo>
                          <a:pt x="209" y="269"/>
                        </a:lnTo>
                        <a:lnTo>
                          <a:pt x="224" y="237"/>
                        </a:lnTo>
                        <a:lnTo>
                          <a:pt x="238" y="202"/>
                        </a:lnTo>
                        <a:lnTo>
                          <a:pt x="252" y="166"/>
                        </a:lnTo>
                        <a:lnTo>
                          <a:pt x="263" y="131"/>
                        </a:lnTo>
                        <a:lnTo>
                          <a:pt x="274" y="95"/>
                        </a:lnTo>
                        <a:lnTo>
                          <a:pt x="284" y="61"/>
                        </a:lnTo>
                        <a:lnTo>
                          <a:pt x="294" y="29"/>
                        </a:lnTo>
                        <a:lnTo>
                          <a:pt x="305" y="0"/>
                        </a:lnTo>
                        <a:lnTo>
                          <a:pt x="313" y="14"/>
                        </a:lnTo>
                        <a:lnTo>
                          <a:pt x="321" y="27"/>
                        </a:lnTo>
                        <a:lnTo>
                          <a:pt x="328" y="41"/>
                        </a:lnTo>
                        <a:lnTo>
                          <a:pt x="336" y="55"/>
                        </a:lnTo>
                        <a:lnTo>
                          <a:pt x="327" y="88"/>
                        </a:lnTo>
                        <a:lnTo>
                          <a:pt x="316" y="123"/>
                        </a:lnTo>
                        <a:lnTo>
                          <a:pt x="306" y="159"/>
                        </a:lnTo>
                        <a:lnTo>
                          <a:pt x="293" y="196"/>
                        </a:lnTo>
                        <a:lnTo>
                          <a:pt x="279" y="234"/>
                        </a:lnTo>
                        <a:lnTo>
                          <a:pt x="264" y="270"/>
                        </a:lnTo>
                        <a:lnTo>
                          <a:pt x="247" y="305"/>
                        </a:lnTo>
                        <a:lnTo>
                          <a:pt x="229" y="338"/>
                        </a:lnTo>
                        <a:lnTo>
                          <a:pt x="208" y="368"/>
                        </a:lnTo>
                        <a:lnTo>
                          <a:pt x="185" y="394"/>
                        </a:lnTo>
                        <a:lnTo>
                          <a:pt x="161" y="416"/>
                        </a:lnTo>
                        <a:lnTo>
                          <a:pt x="134" y="434"/>
                        </a:lnTo>
                        <a:lnTo>
                          <a:pt x="104" y="445"/>
                        </a:lnTo>
                        <a:lnTo>
                          <a:pt x="73" y="451"/>
                        </a:lnTo>
                        <a:lnTo>
                          <a:pt x="39" y="450"/>
                        </a:lnTo>
                        <a:lnTo>
                          <a:pt x="2" y="440"/>
                        </a:lnTo>
                        <a:lnTo>
                          <a:pt x="2" y="4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grpSp>
          </p:grpSp>
        </p:grpSp>
        <p:grpSp>
          <p:nvGrpSpPr>
            <p:cNvPr id="121" name="Group 141"/>
            <p:cNvGrpSpPr>
              <a:grpSpLocks/>
            </p:cNvGrpSpPr>
            <p:nvPr/>
          </p:nvGrpSpPr>
          <p:grpSpPr bwMode="auto">
            <a:xfrm>
              <a:off x="962" y="240"/>
              <a:ext cx="4282" cy="2643"/>
              <a:chOff x="962" y="240"/>
              <a:chExt cx="4282" cy="2643"/>
            </a:xfrm>
          </p:grpSpPr>
          <p:sp>
            <p:nvSpPr>
              <p:cNvPr id="122" name="Oval 108"/>
              <p:cNvSpPr>
                <a:spLocks noChangeArrowheads="1"/>
              </p:cNvSpPr>
              <p:nvPr/>
            </p:nvSpPr>
            <p:spPr bwMode="auto">
              <a:xfrm>
                <a:off x="2952" y="240"/>
                <a:ext cx="110" cy="111"/>
              </a:xfrm>
              <a:prstGeom prst="ellipse">
                <a:avLst/>
              </a:prstGeom>
              <a:solidFill>
                <a:srgbClr val="03193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3" name="Oval 122"/>
              <p:cNvSpPr>
                <a:spLocks noChangeArrowheads="1"/>
              </p:cNvSpPr>
              <p:nvPr/>
            </p:nvSpPr>
            <p:spPr bwMode="auto">
              <a:xfrm>
                <a:off x="2709"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4" name="Oval 123"/>
              <p:cNvSpPr>
                <a:spLocks noChangeArrowheads="1"/>
              </p:cNvSpPr>
              <p:nvPr/>
            </p:nvSpPr>
            <p:spPr bwMode="auto">
              <a:xfrm>
                <a:off x="3146"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5" name="Oval 124"/>
              <p:cNvSpPr>
                <a:spLocks noChangeArrowheads="1"/>
              </p:cNvSpPr>
              <p:nvPr/>
            </p:nvSpPr>
            <p:spPr bwMode="auto">
              <a:xfrm>
                <a:off x="2952" y="615"/>
                <a:ext cx="110" cy="111"/>
              </a:xfrm>
              <a:prstGeom prst="ellipse">
                <a:avLst/>
              </a:prstGeom>
              <a:solidFill>
                <a:srgbClr val="80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6" name="Oval 106"/>
              <p:cNvSpPr>
                <a:spLocks noChangeArrowheads="1"/>
              </p:cNvSpPr>
              <p:nvPr/>
            </p:nvSpPr>
            <p:spPr bwMode="auto">
              <a:xfrm>
                <a:off x="962" y="2490"/>
                <a:ext cx="110" cy="111"/>
              </a:xfrm>
              <a:prstGeom prst="ellipse">
                <a:avLst/>
              </a:prstGeom>
              <a:solidFill>
                <a:srgbClr val="03193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7" name="Oval 109"/>
              <p:cNvSpPr>
                <a:spLocks noChangeArrowheads="1"/>
              </p:cNvSpPr>
              <p:nvPr/>
            </p:nvSpPr>
            <p:spPr bwMode="auto">
              <a:xfrm>
                <a:off x="1301" y="2302"/>
                <a:ext cx="110" cy="112"/>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8" name="Oval 110"/>
              <p:cNvSpPr>
                <a:spLocks noChangeArrowheads="1"/>
              </p:cNvSpPr>
              <p:nvPr/>
            </p:nvSpPr>
            <p:spPr bwMode="auto">
              <a:xfrm>
                <a:off x="962"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9" name="Oval 111"/>
              <p:cNvSpPr>
                <a:spLocks noChangeArrowheads="1"/>
              </p:cNvSpPr>
              <p:nvPr/>
            </p:nvSpPr>
            <p:spPr bwMode="auto">
              <a:xfrm>
                <a:off x="1641" y="2725"/>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0" name="Oval 112"/>
              <p:cNvSpPr>
                <a:spLocks noChangeArrowheads="1"/>
              </p:cNvSpPr>
              <p:nvPr/>
            </p:nvSpPr>
            <p:spPr bwMode="auto">
              <a:xfrm>
                <a:off x="1544" y="1833"/>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1" name="Oval 113"/>
              <p:cNvSpPr>
                <a:spLocks noChangeArrowheads="1"/>
              </p:cNvSpPr>
              <p:nvPr/>
            </p:nvSpPr>
            <p:spPr bwMode="auto">
              <a:xfrm>
                <a:off x="1884" y="2255"/>
                <a:ext cx="110" cy="112"/>
              </a:xfrm>
              <a:prstGeom prst="ellipse">
                <a:avLst/>
              </a:prstGeom>
              <a:solidFill>
                <a:srgbClr val="80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2" name="Oval 107"/>
              <p:cNvSpPr>
                <a:spLocks noChangeArrowheads="1"/>
              </p:cNvSpPr>
              <p:nvPr/>
            </p:nvSpPr>
            <p:spPr bwMode="auto">
              <a:xfrm>
                <a:off x="5134" y="2255"/>
                <a:ext cx="110" cy="112"/>
              </a:xfrm>
              <a:prstGeom prst="ellipse">
                <a:avLst/>
              </a:prstGeom>
              <a:solidFill>
                <a:srgbClr val="03193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3" name="Oval 117"/>
              <p:cNvSpPr>
                <a:spLocks noChangeArrowheads="1"/>
              </p:cNvSpPr>
              <p:nvPr/>
            </p:nvSpPr>
            <p:spPr bwMode="auto">
              <a:xfrm>
                <a:off x="4842" y="1974"/>
                <a:ext cx="111"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4" name="Oval 118"/>
              <p:cNvSpPr>
                <a:spLocks noChangeArrowheads="1"/>
              </p:cNvSpPr>
              <p:nvPr/>
            </p:nvSpPr>
            <p:spPr bwMode="auto">
              <a:xfrm>
                <a:off x="4891" y="2490"/>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5" name="Oval 119"/>
              <p:cNvSpPr>
                <a:spLocks noChangeArrowheads="1"/>
              </p:cNvSpPr>
              <p:nvPr/>
            </p:nvSpPr>
            <p:spPr bwMode="auto">
              <a:xfrm>
                <a:off x="4455" y="1599"/>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6" name="Oval 120"/>
              <p:cNvSpPr>
                <a:spLocks noChangeArrowheads="1"/>
              </p:cNvSpPr>
              <p:nvPr/>
            </p:nvSpPr>
            <p:spPr bwMode="auto">
              <a:xfrm>
                <a:off x="4491"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7" name="Oval 121"/>
              <p:cNvSpPr>
                <a:spLocks noChangeArrowheads="1"/>
              </p:cNvSpPr>
              <p:nvPr/>
            </p:nvSpPr>
            <p:spPr bwMode="auto">
              <a:xfrm>
                <a:off x="4503" y="2772"/>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8" name="Oval 122"/>
              <p:cNvSpPr>
                <a:spLocks noChangeArrowheads="1"/>
              </p:cNvSpPr>
              <p:nvPr/>
            </p:nvSpPr>
            <p:spPr bwMode="auto">
              <a:xfrm>
                <a:off x="4018" y="1974"/>
                <a:ext cx="110" cy="111"/>
              </a:xfrm>
              <a:prstGeom prst="ellipse">
                <a:avLst/>
              </a:prstGeom>
              <a:solidFill>
                <a:srgbClr val="80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grpSp>
      </p:gr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432781" y="5689854"/>
            <a:ext cx="1608686" cy="2092452"/>
          </a:xfrm>
          <a:prstGeom prst="rect">
            <a:avLst/>
          </a:prstGeom>
        </p:spPr>
      </p:pic>
      <p:sp>
        <p:nvSpPr>
          <p:cNvPr id="6" name="Title 5"/>
          <p:cNvSpPr>
            <a:spLocks noGrp="1"/>
          </p:cNvSpPr>
          <p:nvPr>
            <p:ph type="title"/>
          </p:nvPr>
        </p:nvSpPr>
        <p:spPr>
          <a:xfrm>
            <a:off x="3075431" y="0"/>
            <a:ext cx="6966035" cy="5008880"/>
          </a:xfrm>
          <a:prstGeom prst="rect">
            <a:avLst/>
          </a:prstGeom>
        </p:spPr>
        <p:txBody>
          <a:bodyPr anchor="ctr" anchorCtr="0"/>
          <a:lstStyle>
            <a:lvl1pPr>
              <a:defRPr>
                <a:solidFill>
                  <a:schemeClr val="tx1"/>
                </a:solidFill>
                <a:latin typeface="Linux Libertine" charset="0"/>
                <a:ea typeface="Linux Libertine" charset="0"/>
                <a:cs typeface="Linux Libertine" charset="0"/>
              </a:defRPr>
            </a:lvl1pPr>
          </a:lstStyle>
          <a:p>
            <a:r>
              <a:rPr lang="en-US"/>
              <a:t>Click to edit Master title style</a:t>
            </a:r>
          </a:p>
        </p:txBody>
      </p:sp>
    </p:spTree>
    <p:extLst>
      <p:ext uri="{BB962C8B-B14F-4D97-AF65-F5344CB8AC3E}">
        <p14:creationId xmlns:p14="http://schemas.microsoft.com/office/powerpoint/2010/main" val="388188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Bullets">
    <p:bg>
      <p:bgPr>
        <a:solidFill>
          <a:srgbClr val="DDDDDD"/>
        </a:solidFill>
        <a:effectLst/>
      </p:bgPr>
    </p:bg>
    <p:spTree>
      <p:nvGrpSpPr>
        <p:cNvPr id="1" name=""/>
        <p:cNvGrpSpPr/>
        <p:nvPr/>
      </p:nvGrpSpPr>
      <p:grpSpPr>
        <a:xfrm>
          <a:off x="0" y="0"/>
          <a:ext cx="0" cy="0"/>
          <a:chOff x="0" y="0"/>
          <a:chExt cx="0" cy="0"/>
        </a:xfrm>
      </p:grpSpPr>
      <p:sp>
        <p:nvSpPr>
          <p:cNvPr id="9"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defRPr>
            </a:lvl1pPr>
          </a:lstStyle>
          <a:p>
            <a:fld id="{E1C7F28F-C94C-4042-84D8-4BC2F207C7AD}" type="slidenum">
              <a:rPr lang="en-US" smtClean="0"/>
              <a:t>‹#›</a:t>
            </a:fld>
            <a:endParaRPr lang="en-US"/>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7640" y="7067868"/>
            <a:ext cx="685800" cy="685800"/>
          </a:xfrm>
          <a:prstGeom prst="rect">
            <a:avLst/>
          </a:prstGeom>
        </p:spPr>
      </p:pic>
      <p:sp>
        <p:nvSpPr>
          <p:cNvPr id="3" name="Title 2"/>
          <p:cNvSpPr>
            <a:spLocks noGrp="1"/>
          </p:cNvSpPr>
          <p:nvPr>
            <p:ph type="title"/>
          </p:nvPr>
        </p:nvSpPr>
        <p:spPr>
          <a:xfrm>
            <a:off x="0" y="0"/>
            <a:ext cx="10058400" cy="762000"/>
          </a:xfrm>
          <a:prstGeom prst="rect">
            <a:avLst/>
          </a:prstGeom>
          <a:solidFill>
            <a:srgbClr val="031E39"/>
          </a:solidFill>
        </p:spPr>
        <p:txBody>
          <a:bodyPr/>
          <a:lstStyle>
            <a:lvl1pPr>
              <a:defRPr>
                <a:latin typeface="Linux Libertine" charset="0"/>
                <a:ea typeface="Linux Libertine" charset="0"/>
                <a:cs typeface="Linux Libertine" charset="0"/>
              </a:defRPr>
            </a:lvl1pPr>
          </a:lstStyle>
          <a:p>
            <a:r>
              <a:rPr lang="en-US"/>
              <a:t>Click to edit Master title style</a:t>
            </a:r>
          </a:p>
        </p:txBody>
      </p:sp>
      <p:sp>
        <p:nvSpPr>
          <p:cNvPr id="5" name="Text Placeholder 4"/>
          <p:cNvSpPr>
            <a:spLocks noGrp="1"/>
          </p:cNvSpPr>
          <p:nvPr>
            <p:ph type="body" sz="quarter" idx="10"/>
          </p:nvPr>
        </p:nvSpPr>
        <p:spPr>
          <a:xfrm>
            <a:off x="304800" y="838200"/>
            <a:ext cx="9448800" cy="6229668"/>
          </a:xfrm>
          <a:prstGeom prst="rect">
            <a:avLst/>
          </a:prstGeom>
        </p:spPr>
        <p:txBody>
          <a:bodyPr/>
          <a:lstStyle>
            <a:lvl1pPr>
              <a:buClr>
                <a:srgbClr val="031E39"/>
              </a:buClr>
              <a:defRPr>
                <a:latin typeface="Linux Libertine" charset="0"/>
                <a:ea typeface="Linux Libertine" charset="0"/>
                <a:cs typeface="Linux Libertine" charset="0"/>
              </a:defRPr>
            </a:lvl1pPr>
            <a:lvl2pPr>
              <a:buClr>
                <a:srgbClr val="031E39"/>
              </a:buClr>
              <a:defRPr>
                <a:latin typeface="Linux Libertine" charset="0"/>
                <a:ea typeface="Linux Libertine" charset="0"/>
                <a:cs typeface="Linux Libertine" charset="0"/>
              </a:defRPr>
            </a:lvl2pPr>
            <a:lvl3pPr>
              <a:buClr>
                <a:srgbClr val="031E39"/>
              </a:buClr>
              <a:defRPr>
                <a:latin typeface="Linux Libertine" charset="0"/>
                <a:ea typeface="Linux Libertine" charset="0"/>
                <a:cs typeface="Linux Libertine" charset="0"/>
              </a:defRPr>
            </a:lvl3pPr>
            <a:lvl4pPr>
              <a:buClr>
                <a:srgbClr val="031E39"/>
              </a:buClr>
              <a:defRPr>
                <a:latin typeface="Linux Libertine" charset="0"/>
                <a:ea typeface="Linux Libertine" charset="0"/>
                <a:cs typeface="Linux Libertine" charset="0"/>
              </a:defRPr>
            </a:lvl4pPr>
            <a:lvl5pPr>
              <a:buClr>
                <a:srgbClr val="031E39"/>
              </a:buClr>
              <a:defRPr>
                <a:latin typeface="Linux Libertine" charset="0"/>
                <a:ea typeface="Linux Libertine" charset="0"/>
                <a:cs typeface="Linux Libertin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10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DDDDDD"/>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301752" y="841248"/>
            <a:ext cx="8881872" cy="6229668"/>
          </a:xfrm>
          <a:prstGeom prst="rect">
            <a:avLst/>
          </a:prstGeom>
        </p:spPr>
        <p:txBody>
          <a:bodyPr/>
          <a:lstStyle>
            <a:lvl1pPr>
              <a:buClr>
                <a:srgbClr val="031E39"/>
              </a:buClr>
              <a:defRPr>
                <a:latin typeface="Linux Libertine" charset="0"/>
                <a:ea typeface="Linux Libertine" charset="0"/>
                <a:cs typeface="Linux Libertine" charset="0"/>
              </a:defRPr>
            </a:lvl1pPr>
            <a:lvl2pPr>
              <a:buClr>
                <a:srgbClr val="031E39"/>
              </a:buClr>
              <a:defRPr>
                <a:latin typeface="Linux Libertine" charset="0"/>
                <a:ea typeface="Linux Libertine" charset="0"/>
                <a:cs typeface="Linux Libertine" charset="0"/>
              </a:defRPr>
            </a:lvl2pPr>
            <a:lvl3pPr>
              <a:buClr>
                <a:srgbClr val="031E39"/>
              </a:buClr>
              <a:defRPr>
                <a:latin typeface="Linux Libertine" charset="0"/>
                <a:ea typeface="Linux Libertine" charset="0"/>
                <a:cs typeface="Linux Libertine" charset="0"/>
              </a:defRPr>
            </a:lvl3pPr>
            <a:lvl4pPr>
              <a:buClr>
                <a:srgbClr val="031E39"/>
              </a:buClr>
              <a:defRPr>
                <a:latin typeface="Linux Libertine" charset="0"/>
                <a:ea typeface="Linux Libertine" charset="0"/>
                <a:cs typeface="Linux Libertine" charset="0"/>
              </a:defRPr>
            </a:lvl4pPr>
            <a:lvl5pPr>
              <a:buClr>
                <a:srgbClr val="031E39"/>
              </a:buClr>
              <a:defRPr>
                <a:latin typeface="Linux Libertine" charset="0"/>
                <a:ea typeface="Linux Libertine" charset="0"/>
                <a:cs typeface="Linux Libertin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defRPr>
            </a:lvl1pPr>
          </a:lstStyle>
          <a:p>
            <a:fld id="{E1C7F28F-C94C-4042-84D8-4BC2F207C7AD}" type="slidenum">
              <a:rPr lang="en-US" smtClean="0"/>
              <a:t>‹#›</a:t>
            </a:fld>
            <a:endParaRPr lang="en-US"/>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7640" y="7067868"/>
            <a:ext cx="685800" cy="685800"/>
          </a:xfrm>
          <a:prstGeom prst="rect">
            <a:avLst/>
          </a:prstGeom>
        </p:spPr>
      </p:pic>
      <p:sp>
        <p:nvSpPr>
          <p:cNvPr id="3" name="Title 2"/>
          <p:cNvSpPr>
            <a:spLocks noGrp="1"/>
          </p:cNvSpPr>
          <p:nvPr>
            <p:ph type="title"/>
          </p:nvPr>
        </p:nvSpPr>
        <p:spPr>
          <a:xfrm>
            <a:off x="0" y="0"/>
            <a:ext cx="10058400" cy="762000"/>
          </a:xfrm>
          <a:prstGeom prst="rect">
            <a:avLst/>
          </a:prstGeom>
          <a:solidFill>
            <a:srgbClr val="031E39"/>
          </a:solidFill>
        </p:spPr>
        <p:txBody>
          <a:bodyPr/>
          <a:lstStyle>
            <a:lvl1pPr>
              <a:defRPr>
                <a:latin typeface="Linux Libertine" charset="0"/>
                <a:ea typeface="Linux Libertine" charset="0"/>
                <a:cs typeface="Linux Libertine"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solidFill>
          <a:srgbClr val="031932"/>
        </a:solidFill>
        <a:effectLst/>
      </p:bgPr>
    </p:bg>
    <p:spTree>
      <p:nvGrpSpPr>
        <p:cNvPr id="1" name=""/>
        <p:cNvGrpSpPr/>
        <p:nvPr/>
      </p:nvGrpSpPr>
      <p:grpSpPr>
        <a:xfrm>
          <a:off x="0" y="0"/>
          <a:ext cx="0" cy="0"/>
          <a:chOff x="0" y="0"/>
          <a:chExt cx="0" cy="0"/>
        </a:xfrm>
      </p:grpSpPr>
      <p:sp>
        <p:nvSpPr>
          <p:cNvPr id="5" name="Date Placeholder 4"/>
          <p:cNvSpPr>
            <a:spLocks noGrp="1" noChangeArrowheads="1"/>
          </p:cNvSpPr>
          <p:nvPr>
            <p:ph type="dt" sz="half" idx="10"/>
          </p:nvPr>
        </p:nvSpPr>
        <p:spPr bwMode="auto">
          <a:xfrm>
            <a:off x="502920" y="7077922"/>
            <a:ext cx="2346960" cy="539750"/>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1882" tIns="50941" rIns="101882" bIns="50941" numCol="1" anchor="t" anchorCtr="0" compatLnSpc="1">
            <a:prstTxWarp prst="textNoShape">
              <a:avLst/>
            </a:prstTxWarp>
          </a:bodyPr>
          <a:lstStyle>
            <a:lvl1pPr>
              <a:defRPr sz="1600">
                <a:solidFill>
                  <a:schemeClr val="bg1"/>
                </a:solidFill>
                <a:latin typeface="Linux Libertine" charset="0"/>
                <a:ea typeface="Linux Libertine" charset="0"/>
                <a:cs typeface="Linux Libertine" charset="0"/>
              </a:defRPr>
            </a:lvl1pPr>
          </a:lstStyle>
          <a:p>
            <a:pPr>
              <a:defRPr/>
            </a:pPr>
            <a:endParaRPr lang="en-US"/>
          </a:p>
        </p:txBody>
      </p:sp>
      <p:grpSp>
        <p:nvGrpSpPr>
          <p:cNvPr id="199" name="Group 143"/>
          <p:cNvGrpSpPr>
            <a:grpSpLocks/>
          </p:cNvGrpSpPr>
          <p:nvPr userDrawn="1"/>
        </p:nvGrpSpPr>
        <p:grpSpPr bwMode="auto">
          <a:xfrm>
            <a:off x="3478530" y="0"/>
            <a:ext cx="3101340" cy="3022600"/>
            <a:chOff x="768" y="240"/>
            <a:chExt cx="4549" cy="3984"/>
          </a:xfrm>
        </p:grpSpPr>
        <p:sp>
          <p:nvSpPr>
            <p:cNvPr id="200" name="Freeform 74"/>
            <p:cNvSpPr>
              <a:spLocks/>
            </p:cNvSpPr>
            <p:nvPr/>
          </p:nvSpPr>
          <p:spPr bwMode="auto">
            <a:xfrm>
              <a:off x="768" y="240"/>
              <a:ext cx="4549" cy="2900"/>
            </a:xfrm>
            <a:custGeom>
              <a:avLst/>
              <a:gdLst>
                <a:gd name="T0" fmla="*/ 1791 w 2292"/>
                <a:gd name="T1" fmla="*/ 1660 h 1660"/>
                <a:gd name="T2" fmla="*/ 2292 w 2292"/>
                <a:gd name="T3" fmla="*/ 1175 h 1660"/>
                <a:gd name="T4" fmla="*/ 1119 w 2292"/>
                <a:gd name="T5" fmla="*/ 0 h 1660"/>
                <a:gd name="T6" fmla="*/ 0 w 2292"/>
                <a:gd name="T7" fmla="*/ 1235 h 1660"/>
                <a:gd name="T8" fmla="*/ 408 w 2292"/>
                <a:gd name="T9" fmla="*/ 1651 h 1660"/>
                <a:gd name="T10" fmla="*/ 452 w 2292"/>
                <a:gd name="T11" fmla="*/ 1639 h 1660"/>
                <a:gd name="T12" fmla="*/ 494 w 2292"/>
                <a:gd name="T13" fmla="*/ 1628 h 1660"/>
                <a:gd name="T14" fmla="*/ 538 w 2292"/>
                <a:gd name="T15" fmla="*/ 1618 h 1660"/>
                <a:gd name="T16" fmla="*/ 582 w 2292"/>
                <a:gd name="T17" fmla="*/ 1608 h 1660"/>
                <a:gd name="T18" fmla="*/ 627 w 2292"/>
                <a:gd name="T19" fmla="*/ 1599 h 1660"/>
                <a:gd name="T20" fmla="*/ 671 w 2292"/>
                <a:gd name="T21" fmla="*/ 1591 h 1660"/>
                <a:gd name="T22" fmla="*/ 714 w 2292"/>
                <a:gd name="T23" fmla="*/ 1583 h 1660"/>
                <a:gd name="T24" fmla="*/ 759 w 2292"/>
                <a:gd name="T25" fmla="*/ 1576 h 1660"/>
                <a:gd name="T26" fmla="*/ 803 w 2292"/>
                <a:gd name="T27" fmla="*/ 1570 h 1660"/>
                <a:gd name="T28" fmla="*/ 848 w 2292"/>
                <a:gd name="T29" fmla="*/ 1565 h 1660"/>
                <a:gd name="T30" fmla="*/ 893 w 2292"/>
                <a:gd name="T31" fmla="*/ 1560 h 1660"/>
                <a:gd name="T32" fmla="*/ 938 w 2292"/>
                <a:gd name="T33" fmla="*/ 1556 h 1660"/>
                <a:gd name="T34" fmla="*/ 983 w 2292"/>
                <a:gd name="T35" fmla="*/ 1553 h 1660"/>
                <a:gd name="T36" fmla="*/ 1027 w 2292"/>
                <a:gd name="T37" fmla="*/ 1551 h 1660"/>
                <a:gd name="T38" fmla="*/ 1072 w 2292"/>
                <a:gd name="T39" fmla="*/ 1550 h 1660"/>
                <a:gd name="T40" fmla="*/ 1117 w 2292"/>
                <a:gd name="T41" fmla="*/ 1550 h 1660"/>
                <a:gd name="T42" fmla="*/ 1164 w 2292"/>
                <a:gd name="T43" fmla="*/ 1550 h 1660"/>
                <a:gd name="T44" fmla="*/ 1210 w 2292"/>
                <a:gd name="T45" fmla="*/ 1551 h 1660"/>
                <a:gd name="T46" fmla="*/ 1256 w 2292"/>
                <a:gd name="T47" fmla="*/ 1553 h 1660"/>
                <a:gd name="T48" fmla="*/ 1301 w 2292"/>
                <a:gd name="T49" fmla="*/ 1556 h 1660"/>
                <a:gd name="T50" fmla="*/ 1346 w 2292"/>
                <a:gd name="T51" fmla="*/ 1560 h 1660"/>
                <a:gd name="T52" fmla="*/ 1390 w 2292"/>
                <a:gd name="T53" fmla="*/ 1565 h 1660"/>
                <a:gd name="T54" fmla="*/ 1434 w 2292"/>
                <a:gd name="T55" fmla="*/ 1570 h 1660"/>
                <a:gd name="T56" fmla="*/ 1476 w 2292"/>
                <a:gd name="T57" fmla="*/ 1577 h 1660"/>
                <a:gd name="T58" fmla="*/ 1518 w 2292"/>
                <a:gd name="T59" fmla="*/ 1584 h 1660"/>
                <a:gd name="T60" fmla="*/ 1559 w 2292"/>
                <a:gd name="T61" fmla="*/ 1593 h 1660"/>
                <a:gd name="T62" fmla="*/ 1599 w 2292"/>
                <a:gd name="T63" fmla="*/ 1603 h 1660"/>
                <a:gd name="T64" fmla="*/ 1640 w 2292"/>
                <a:gd name="T65" fmla="*/ 1612 h 1660"/>
                <a:gd name="T66" fmla="*/ 1678 w 2292"/>
                <a:gd name="T67" fmla="*/ 1623 h 1660"/>
                <a:gd name="T68" fmla="*/ 1717 w 2292"/>
                <a:gd name="T69" fmla="*/ 1635 h 1660"/>
                <a:gd name="T70" fmla="*/ 1754 w 2292"/>
                <a:gd name="T71" fmla="*/ 1647 h 1660"/>
                <a:gd name="T72" fmla="*/ 1791 w 2292"/>
                <a:gd name="T73" fmla="*/ 166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92" h="1660">
                  <a:moveTo>
                    <a:pt x="1791" y="1660"/>
                  </a:moveTo>
                  <a:lnTo>
                    <a:pt x="2292" y="1175"/>
                  </a:lnTo>
                  <a:lnTo>
                    <a:pt x="1119" y="0"/>
                  </a:lnTo>
                  <a:lnTo>
                    <a:pt x="0" y="1235"/>
                  </a:lnTo>
                  <a:lnTo>
                    <a:pt x="408" y="1651"/>
                  </a:lnTo>
                  <a:lnTo>
                    <a:pt x="452" y="1639"/>
                  </a:lnTo>
                  <a:lnTo>
                    <a:pt x="494" y="1628"/>
                  </a:lnTo>
                  <a:lnTo>
                    <a:pt x="538" y="1618"/>
                  </a:lnTo>
                  <a:lnTo>
                    <a:pt x="582" y="1608"/>
                  </a:lnTo>
                  <a:lnTo>
                    <a:pt x="627" y="1599"/>
                  </a:lnTo>
                  <a:lnTo>
                    <a:pt x="671" y="1591"/>
                  </a:lnTo>
                  <a:lnTo>
                    <a:pt x="714" y="1583"/>
                  </a:lnTo>
                  <a:lnTo>
                    <a:pt x="759" y="1576"/>
                  </a:lnTo>
                  <a:lnTo>
                    <a:pt x="803" y="1570"/>
                  </a:lnTo>
                  <a:lnTo>
                    <a:pt x="848" y="1565"/>
                  </a:lnTo>
                  <a:lnTo>
                    <a:pt x="893" y="1560"/>
                  </a:lnTo>
                  <a:lnTo>
                    <a:pt x="938" y="1556"/>
                  </a:lnTo>
                  <a:lnTo>
                    <a:pt x="983" y="1553"/>
                  </a:lnTo>
                  <a:lnTo>
                    <a:pt x="1027" y="1551"/>
                  </a:lnTo>
                  <a:lnTo>
                    <a:pt x="1072" y="1550"/>
                  </a:lnTo>
                  <a:lnTo>
                    <a:pt x="1117" y="1550"/>
                  </a:lnTo>
                  <a:lnTo>
                    <a:pt x="1164" y="1550"/>
                  </a:lnTo>
                  <a:lnTo>
                    <a:pt x="1210" y="1551"/>
                  </a:lnTo>
                  <a:lnTo>
                    <a:pt x="1256" y="1553"/>
                  </a:lnTo>
                  <a:lnTo>
                    <a:pt x="1301" y="1556"/>
                  </a:lnTo>
                  <a:lnTo>
                    <a:pt x="1346" y="1560"/>
                  </a:lnTo>
                  <a:lnTo>
                    <a:pt x="1390" y="1565"/>
                  </a:lnTo>
                  <a:lnTo>
                    <a:pt x="1434" y="1570"/>
                  </a:lnTo>
                  <a:lnTo>
                    <a:pt x="1476" y="1577"/>
                  </a:lnTo>
                  <a:lnTo>
                    <a:pt x="1518" y="1584"/>
                  </a:lnTo>
                  <a:lnTo>
                    <a:pt x="1559" y="1593"/>
                  </a:lnTo>
                  <a:lnTo>
                    <a:pt x="1599" y="1603"/>
                  </a:lnTo>
                  <a:lnTo>
                    <a:pt x="1640" y="1612"/>
                  </a:lnTo>
                  <a:lnTo>
                    <a:pt x="1678" y="1623"/>
                  </a:lnTo>
                  <a:lnTo>
                    <a:pt x="1717" y="1635"/>
                  </a:lnTo>
                  <a:lnTo>
                    <a:pt x="1754" y="1647"/>
                  </a:lnTo>
                  <a:lnTo>
                    <a:pt x="1791" y="166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01" name="Freeform 75"/>
            <p:cNvSpPr>
              <a:spLocks/>
            </p:cNvSpPr>
            <p:nvPr/>
          </p:nvSpPr>
          <p:spPr bwMode="auto">
            <a:xfrm>
              <a:off x="1998" y="2642"/>
              <a:ext cx="2274" cy="475"/>
            </a:xfrm>
            <a:custGeom>
              <a:avLst/>
              <a:gdLst>
                <a:gd name="T0" fmla="*/ 1 w 1145"/>
                <a:gd name="T1" fmla="*/ 159 h 273"/>
                <a:gd name="T2" fmla="*/ 0 w 1145"/>
                <a:gd name="T3" fmla="*/ 204 h 273"/>
                <a:gd name="T4" fmla="*/ 31 w 1145"/>
                <a:gd name="T5" fmla="*/ 222 h 273"/>
                <a:gd name="T6" fmla="*/ 92 w 1145"/>
                <a:gd name="T7" fmla="*/ 211 h 273"/>
                <a:gd name="T8" fmla="*/ 154 w 1145"/>
                <a:gd name="T9" fmla="*/ 201 h 273"/>
                <a:gd name="T10" fmla="*/ 217 w 1145"/>
                <a:gd name="T11" fmla="*/ 193 h 273"/>
                <a:gd name="T12" fmla="*/ 279 w 1145"/>
                <a:gd name="T13" fmla="*/ 187 h 273"/>
                <a:gd name="T14" fmla="*/ 341 w 1145"/>
                <a:gd name="T15" fmla="*/ 182 h 273"/>
                <a:gd name="T16" fmla="*/ 403 w 1145"/>
                <a:gd name="T17" fmla="*/ 179 h 273"/>
                <a:gd name="T18" fmla="*/ 466 w 1145"/>
                <a:gd name="T19" fmla="*/ 177 h 273"/>
                <a:gd name="T20" fmla="*/ 540 w 1145"/>
                <a:gd name="T21" fmla="*/ 177 h 273"/>
                <a:gd name="T22" fmla="*/ 627 w 1145"/>
                <a:gd name="T23" fmla="*/ 180 h 273"/>
                <a:gd name="T24" fmla="*/ 711 w 1145"/>
                <a:gd name="T25" fmla="*/ 186 h 273"/>
                <a:gd name="T26" fmla="*/ 794 w 1145"/>
                <a:gd name="T27" fmla="*/ 195 h 273"/>
                <a:gd name="T28" fmla="*/ 873 w 1145"/>
                <a:gd name="T29" fmla="*/ 208 h 273"/>
                <a:gd name="T30" fmla="*/ 951 w 1145"/>
                <a:gd name="T31" fmla="*/ 223 h 273"/>
                <a:gd name="T32" fmla="*/ 1026 w 1145"/>
                <a:gd name="T33" fmla="*/ 241 h 273"/>
                <a:gd name="T34" fmla="*/ 1098 w 1145"/>
                <a:gd name="T35" fmla="*/ 262 h 273"/>
                <a:gd name="T36" fmla="*/ 1136 w 1145"/>
                <a:gd name="T37" fmla="*/ 205 h 273"/>
                <a:gd name="T38" fmla="*/ 1143 w 1145"/>
                <a:gd name="T39" fmla="*/ 69 h 273"/>
                <a:gd name="T40" fmla="*/ 1106 w 1145"/>
                <a:gd name="T41" fmla="*/ 4 h 273"/>
                <a:gd name="T42" fmla="*/ 1030 w 1145"/>
                <a:gd name="T43" fmla="*/ 10 h 273"/>
                <a:gd name="T44" fmla="*/ 954 w 1145"/>
                <a:gd name="T45" fmla="*/ 16 h 273"/>
                <a:gd name="T46" fmla="*/ 879 w 1145"/>
                <a:gd name="T47" fmla="*/ 23 h 273"/>
                <a:gd name="T48" fmla="*/ 805 w 1145"/>
                <a:gd name="T49" fmla="*/ 31 h 273"/>
                <a:gd name="T50" fmla="*/ 732 w 1145"/>
                <a:gd name="T51" fmla="*/ 39 h 273"/>
                <a:gd name="T52" fmla="*/ 659 w 1145"/>
                <a:gd name="T53" fmla="*/ 48 h 273"/>
                <a:gd name="T54" fmla="*/ 588 w 1145"/>
                <a:gd name="T55" fmla="*/ 57 h 273"/>
                <a:gd name="T56" fmla="*/ 517 w 1145"/>
                <a:gd name="T57" fmla="*/ 66 h 273"/>
                <a:gd name="T58" fmla="*/ 447 w 1145"/>
                <a:gd name="T59" fmla="*/ 75 h 273"/>
                <a:gd name="T60" fmla="*/ 377 w 1145"/>
                <a:gd name="T61" fmla="*/ 84 h 273"/>
                <a:gd name="T62" fmla="*/ 308 w 1145"/>
                <a:gd name="T63" fmla="*/ 94 h 273"/>
                <a:gd name="T64" fmla="*/ 240 w 1145"/>
                <a:gd name="T65" fmla="*/ 104 h 273"/>
                <a:gd name="T66" fmla="*/ 171 w 1145"/>
                <a:gd name="T67" fmla="*/ 113 h 273"/>
                <a:gd name="T68" fmla="*/ 103 w 1145"/>
                <a:gd name="T69" fmla="*/ 124 h 273"/>
                <a:gd name="T70" fmla="*/ 35 w 1145"/>
                <a:gd name="T71" fmla="*/ 1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5" h="273">
                  <a:moveTo>
                    <a:pt x="1" y="137"/>
                  </a:moveTo>
                  <a:lnTo>
                    <a:pt x="1" y="159"/>
                  </a:lnTo>
                  <a:lnTo>
                    <a:pt x="1" y="182"/>
                  </a:lnTo>
                  <a:lnTo>
                    <a:pt x="0" y="204"/>
                  </a:lnTo>
                  <a:lnTo>
                    <a:pt x="0" y="227"/>
                  </a:lnTo>
                  <a:lnTo>
                    <a:pt x="31" y="222"/>
                  </a:lnTo>
                  <a:lnTo>
                    <a:pt x="61" y="216"/>
                  </a:lnTo>
                  <a:lnTo>
                    <a:pt x="92" y="211"/>
                  </a:lnTo>
                  <a:lnTo>
                    <a:pt x="123" y="205"/>
                  </a:lnTo>
                  <a:lnTo>
                    <a:pt x="154" y="201"/>
                  </a:lnTo>
                  <a:lnTo>
                    <a:pt x="185" y="197"/>
                  </a:lnTo>
                  <a:lnTo>
                    <a:pt x="217" y="193"/>
                  </a:lnTo>
                  <a:lnTo>
                    <a:pt x="248" y="189"/>
                  </a:lnTo>
                  <a:lnTo>
                    <a:pt x="279" y="187"/>
                  </a:lnTo>
                  <a:lnTo>
                    <a:pt x="310" y="185"/>
                  </a:lnTo>
                  <a:lnTo>
                    <a:pt x="341" y="182"/>
                  </a:lnTo>
                  <a:lnTo>
                    <a:pt x="372" y="180"/>
                  </a:lnTo>
                  <a:lnTo>
                    <a:pt x="403" y="179"/>
                  </a:lnTo>
                  <a:lnTo>
                    <a:pt x="434" y="178"/>
                  </a:lnTo>
                  <a:lnTo>
                    <a:pt x="466" y="177"/>
                  </a:lnTo>
                  <a:lnTo>
                    <a:pt x="497" y="177"/>
                  </a:lnTo>
                  <a:lnTo>
                    <a:pt x="540" y="177"/>
                  </a:lnTo>
                  <a:lnTo>
                    <a:pt x="584" y="178"/>
                  </a:lnTo>
                  <a:lnTo>
                    <a:pt x="627" y="180"/>
                  </a:lnTo>
                  <a:lnTo>
                    <a:pt x="669" y="182"/>
                  </a:lnTo>
                  <a:lnTo>
                    <a:pt x="711" y="186"/>
                  </a:lnTo>
                  <a:lnTo>
                    <a:pt x="752" y="190"/>
                  </a:lnTo>
                  <a:lnTo>
                    <a:pt x="794" y="195"/>
                  </a:lnTo>
                  <a:lnTo>
                    <a:pt x="834" y="201"/>
                  </a:lnTo>
                  <a:lnTo>
                    <a:pt x="873" y="208"/>
                  </a:lnTo>
                  <a:lnTo>
                    <a:pt x="913" y="215"/>
                  </a:lnTo>
                  <a:lnTo>
                    <a:pt x="951" y="223"/>
                  </a:lnTo>
                  <a:lnTo>
                    <a:pt x="989" y="232"/>
                  </a:lnTo>
                  <a:lnTo>
                    <a:pt x="1026" y="241"/>
                  </a:lnTo>
                  <a:lnTo>
                    <a:pt x="1061" y="251"/>
                  </a:lnTo>
                  <a:lnTo>
                    <a:pt x="1098" y="262"/>
                  </a:lnTo>
                  <a:lnTo>
                    <a:pt x="1133" y="273"/>
                  </a:lnTo>
                  <a:lnTo>
                    <a:pt x="1136" y="205"/>
                  </a:lnTo>
                  <a:lnTo>
                    <a:pt x="1140" y="137"/>
                  </a:lnTo>
                  <a:lnTo>
                    <a:pt x="1143" y="69"/>
                  </a:lnTo>
                  <a:lnTo>
                    <a:pt x="1145" y="0"/>
                  </a:lnTo>
                  <a:lnTo>
                    <a:pt x="1106" y="4"/>
                  </a:lnTo>
                  <a:lnTo>
                    <a:pt x="1068" y="6"/>
                  </a:lnTo>
                  <a:lnTo>
                    <a:pt x="1030" y="10"/>
                  </a:lnTo>
                  <a:lnTo>
                    <a:pt x="992" y="13"/>
                  </a:lnTo>
                  <a:lnTo>
                    <a:pt x="954" y="16"/>
                  </a:lnTo>
                  <a:lnTo>
                    <a:pt x="916" y="20"/>
                  </a:lnTo>
                  <a:lnTo>
                    <a:pt x="879" y="23"/>
                  </a:lnTo>
                  <a:lnTo>
                    <a:pt x="842" y="27"/>
                  </a:lnTo>
                  <a:lnTo>
                    <a:pt x="805" y="31"/>
                  </a:lnTo>
                  <a:lnTo>
                    <a:pt x="769" y="35"/>
                  </a:lnTo>
                  <a:lnTo>
                    <a:pt x="732" y="39"/>
                  </a:lnTo>
                  <a:lnTo>
                    <a:pt x="696" y="43"/>
                  </a:lnTo>
                  <a:lnTo>
                    <a:pt x="659" y="48"/>
                  </a:lnTo>
                  <a:lnTo>
                    <a:pt x="623" y="52"/>
                  </a:lnTo>
                  <a:lnTo>
                    <a:pt x="588" y="57"/>
                  </a:lnTo>
                  <a:lnTo>
                    <a:pt x="553" y="61"/>
                  </a:lnTo>
                  <a:lnTo>
                    <a:pt x="517" y="66"/>
                  </a:lnTo>
                  <a:lnTo>
                    <a:pt x="482" y="71"/>
                  </a:lnTo>
                  <a:lnTo>
                    <a:pt x="447" y="75"/>
                  </a:lnTo>
                  <a:lnTo>
                    <a:pt x="412" y="80"/>
                  </a:lnTo>
                  <a:lnTo>
                    <a:pt x="377" y="84"/>
                  </a:lnTo>
                  <a:lnTo>
                    <a:pt x="342" y="89"/>
                  </a:lnTo>
                  <a:lnTo>
                    <a:pt x="308" y="94"/>
                  </a:lnTo>
                  <a:lnTo>
                    <a:pt x="273" y="98"/>
                  </a:lnTo>
                  <a:lnTo>
                    <a:pt x="240" y="104"/>
                  </a:lnTo>
                  <a:lnTo>
                    <a:pt x="205" y="109"/>
                  </a:lnTo>
                  <a:lnTo>
                    <a:pt x="171" y="113"/>
                  </a:lnTo>
                  <a:lnTo>
                    <a:pt x="137" y="118"/>
                  </a:lnTo>
                  <a:lnTo>
                    <a:pt x="103" y="124"/>
                  </a:lnTo>
                  <a:lnTo>
                    <a:pt x="69" y="128"/>
                  </a:lnTo>
                  <a:lnTo>
                    <a:pt x="35" y="133"/>
                  </a:lnTo>
                  <a:lnTo>
                    <a:pt x="1" y="137"/>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02" name="Freeform 77"/>
            <p:cNvSpPr>
              <a:spLocks/>
            </p:cNvSpPr>
            <p:nvPr/>
          </p:nvSpPr>
          <p:spPr bwMode="auto">
            <a:xfrm>
              <a:off x="1884" y="2551"/>
              <a:ext cx="2278" cy="534"/>
            </a:xfrm>
            <a:custGeom>
              <a:avLst/>
              <a:gdLst>
                <a:gd name="T0" fmla="*/ 1109 w 1148"/>
                <a:gd name="T1" fmla="*/ 3 h 305"/>
                <a:gd name="T2" fmla="*/ 1033 w 1148"/>
                <a:gd name="T3" fmla="*/ 9 h 305"/>
                <a:gd name="T4" fmla="*/ 957 w 1148"/>
                <a:gd name="T5" fmla="*/ 16 h 305"/>
                <a:gd name="T6" fmla="*/ 882 w 1148"/>
                <a:gd name="T7" fmla="*/ 23 h 305"/>
                <a:gd name="T8" fmla="*/ 808 w 1148"/>
                <a:gd name="T9" fmla="*/ 31 h 305"/>
                <a:gd name="T10" fmla="*/ 734 w 1148"/>
                <a:gd name="T11" fmla="*/ 39 h 305"/>
                <a:gd name="T12" fmla="*/ 662 w 1148"/>
                <a:gd name="T13" fmla="*/ 47 h 305"/>
                <a:gd name="T14" fmla="*/ 590 w 1148"/>
                <a:gd name="T15" fmla="*/ 56 h 305"/>
                <a:gd name="T16" fmla="*/ 520 w 1148"/>
                <a:gd name="T17" fmla="*/ 65 h 305"/>
                <a:gd name="T18" fmla="*/ 450 w 1148"/>
                <a:gd name="T19" fmla="*/ 74 h 305"/>
                <a:gd name="T20" fmla="*/ 379 w 1148"/>
                <a:gd name="T21" fmla="*/ 84 h 305"/>
                <a:gd name="T22" fmla="*/ 310 w 1148"/>
                <a:gd name="T23" fmla="*/ 93 h 305"/>
                <a:gd name="T24" fmla="*/ 242 w 1148"/>
                <a:gd name="T25" fmla="*/ 103 h 305"/>
                <a:gd name="T26" fmla="*/ 173 w 1148"/>
                <a:gd name="T27" fmla="*/ 113 h 305"/>
                <a:gd name="T28" fmla="*/ 105 w 1148"/>
                <a:gd name="T29" fmla="*/ 123 h 305"/>
                <a:gd name="T30" fmla="*/ 37 w 1148"/>
                <a:gd name="T31" fmla="*/ 132 h 305"/>
                <a:gd name="T32" fmla="*/ 3 w 1148"/>
                <a:gd name="T33" fmla="*/ 176 h 305"/>
                <a:gd name="T34" fmla="*/ 1 w 1148"/>
                <a:gd name="T35" fmla="*/ 254 h 305"/>
                <a:gd name="T36" fmla="*/ 35 w 1148"/>
                <a:gd name="T37" fmla="*/ 286 h 305"/>
                <a:gd name="T38" fmla="*/ 104 w 1148"/>
                <a:gd name="T39" fmla="*/ 273 h 305"/>
                <a:gd name="T40" fmla="*/ 174 w 1148"/>
                <a:gd name="T41" fmla="*/ 260 h 305"/>
                <a:gd name="T42" fmla="*/ 245 w 1148"/>
                <a:gd name="T43" fmla="*/ 250 h 305"/>
                <a:gd name="T44" fmla="*/ 315 w 1148"/>
                <a:gd name="T45" fmla="*/ 242 h 305"/>
                <a:gd name="T46" fmla="*/ 386 w 1148"/>
                <a:gd name="T47" fmla="*/ 236 h 305"/>
                <a:gd name="T48" fmla="*/ 457 w 1148"/>
                <a:gd name="T49" fmla="*/ 231 h 305"/>
                <a:gd name="T50" fmla="*/ 528 w 1148"/>
                <a:gd name="T51" fmla="*/ 229 h 305"/>
                <a:gd name="T52" fmla="*/ 601 w 1148"/>
                <a:gd name="T53" fmla="*/ 229 h 305"/>
                <a:gd name="T54" fmla="*/ 673 w 1148"/>
                <a:gd name="T55" fmla="*/ 231 h 305"/>
                <a:gd name="T56" fmla="*/ 744 w 1148"/>
                <a:gd name="T57" fmla="*/ 236 h 305"/>
                <a:gd name="T58" fmla="*/ 814 w 1148"/>
                <a:gd name="T59" fmla="*/ 243 h 305"/>
                <a:gd name="T60" fmla="*/ 882 w 1148"/>
                <a:gd name="T61" fmla="*/ 252 h 305"/>
                <a:gd name="T62" fmla="*/ 948 w 1148"/>
                <a:gd name="T63" fmla="*/ 262 h 305"/>
                <a:gd name="T64" fmla="*/ 1012 w 1148"/>
                <a:gd name="T65" fmla="*/ 276 h 305"/>
                <a:gd name="T66" fmla="*/ 1074 w 1148"/>
                <a:gd name="T67" fmla="*/ 291 h 305"/>
                <a:gd name="T68" fmla="*/ 1112 w 1148"/>
                <a:gd name="T69" fmla="*/ 299 h 305"/>
                <a:gd name="T70" fmla="*/ 1128 w 1148"/>
                <a:gd name="T71" fmla="*/ 304 h 305"/>
                <a:gd name="T72" fmla="*/ 1140 w 1148"/>
                <a:gd name="T73" fmla="*/ 229 h 305"/>
                <a:gd name="T74" fmla="*/ 1146 w 1148"/>
                <a:gd name="T75" fmla="*/ 7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8" h="305">
                  <a:moveTo>
                    <a:pt x="1148" y="0"/>
                  </a:moveTo>
                  <a:lnTo>
                    <a:pt x="1109" y="3"/>
                  </a:lnTo>
                  <a:lnTo>
                    <a:pt x="1071" y="5"/>
                  </a:lnTo>
                  <a:lnTo>
                    <a:pt x="1033" y="9"/>
                  </a:lnTo>
                  <a:lnTo>
                    <a:pt x="995" y="12"/>
                  </a:lnTo>
                  <a:lnTo>
                    <a:pt x="957" y="16"/>
                  </a:lnTo>
                  <a:lnTo>
                    <a:pt x="919" y="19"/>
                  </a:lnTo>
                  <a:lnTo>
                    <a:pt x="882" y="23"/>
                  </a:lnTo>
                  <a:lnTo>
                    <a:pt x="845" y="26"/>
                  </a:lnTo>
                  <a:lnTo>
                    <a:pt x="808" y="31"/>
                  </a:lnTo>
                  <a:lnTo>
                    <a:pt x="771" y="34"/>
                  </a:lnTo>
                  <a:lnTo>
                    <a:pt x="734" y="39"/>
                  </a:lnTo>
                  <a:lnTo>
                    <a:pt x="699" y="42"/>
                  </a:lnTo>
                  <a:lnTo>
                    <a:pt x="662" y="47"/>
                  </a:lnTo>
                  <a:lnTo>
                    <a:pt x="626" y="51"/>
                  </a:lnTo>
                  <a:lnTo>
                    <a:pt x="590" y="56"/>
                  </a:lnTo>
                  <a:lnTo>
                    <a:pt x="556" y="61"/>
                  </a:lnTo>
                  <a:lnTo>
                    <a:pt x="520" y="65"/>
                  </a:lnTo>
                  <a:lnTo>
                    <a:pt x="484" y="70"/>
                  </a:lnTo>
                  <a:lnTo>
                    <a:pt x="450" y="74"/>
                  </a:lnTo>
                  <a:lnTo>
                    <a:pt x="415" y="79"/>
                  </a:lnTo>
                  <a:lnTo>
                    <a:pt x="379" y="84"/>
                  </a:lnTo>
                  <a:lnTo>
                    <a:pt x="345" y="88"/>
                  </a:lnTo>
                  <a:lnTo>
                    <a:pt x="310" y="93"/>
                  </a:lnTo>
                  <a:lnTo>
                    <a:pt x="276" y="98"/>
                  </a:lnTo>
                  <a:lnTo>
                    <a:pt x="242" y="103"/>
                  </a:lnTo>
                  <a:lnTo>
                    <a:pt x="208" y="108"/>
                  </a:lnTo>
                  <a:lnTo>
                    <a:pt x="173" y="113"/>
                  </a:lnTo>
                  <a:lnTo>
                    <a:pt x="140" y="117"/>
                  </a:lnTo>
                  <a:lnTo>
                    <a:pt x="105" y="123"/>
                  </a:lnTo>
                  <a:lnTo>
                    <a:pt x="72" y="127"/>
                  </a:lnTo>
                  <a:lnTo>
                    <a:pt x="37" y="132"/>
                  </a:lnTo>
                  <a:lnTo>
                    <a:pt x="4" y="137"/>
                  </a:lnTo>
                  <a:lnTo>
                    <a:pt x="3" y="176"/>
                  </a:lnTo>
                  <a:lnTo>
                    <a:pt x="3" y="215"/>
                  </a:lnTo>
                  <a:lnTo>
                    <a:pt x="1" y="254"/>
                  </a:lnTo>
                  <a:lnTo>
                    <a:pt x="0" y="295"/>
                  </a:lnTo>
                  <a:lnTo>
                    <a:pt x="35" y="286"/>
                  </a:lnTo>
                  <a:lnTo>
                    <a:pt x="69" y="280"/>
                  </a:lnTo>
                  <a:lnTo>
                    <a:pt x="104" y="273"/>
                  </a:lnTo>
                  <a:lnTo>
                    <a:pt x="140" y="266"/>
                  </a:lnTo>
                  <a:lnTo>
                    <a:pt x="174" y="260"/>
                  </a:lnTo>
                  <a:lnTo>
                    <a:pt x="210" y="255"/>
                  </a:lnTo>
                  <a:lnTo>
                    <a:pt x="245" y="250"/>
                  </a:lnTo>
                  <a:lnTo>
                    <a:pt x="280" y="246"/>
                  </a:lnTo>
                  <a:lnTo>
                    <a:pt x="315" y="242"/>
                  </a:lnTo>
                  <a:lnTo>
                    <a:pt x="351" y="238"/>
                  </a:lnTo>
                  <a:lnTo>
                    <a:pt x="386" y="236"/>
                  </a:lnTo>
                  <a:lnTo>
                    <a:pt x="421" y="233"/>
                  </a:lnTo>
                  <a:lnTo>
                    <a:pt x="457" y="231"/>
                  </a:lnTo>
                  <a:lnTo>
                    <a:pt x="492" y="230"/>
                  </a:lnTo>
                  <a:lnTo>
                    <a:pt x="528" y="229"/>
                  </a:lnTo>
                  <a:lnTo>
                    <a:pt x="564" y="229"/>
                  </a:lnTo>
                  <a:lnTo>
                    <a:pt x="601" y="229"/>
                  </a:lnTo>
                  <a:lnTo>
                    <a:pt x="638" y="230"/>
                  </a:lnTo>
                  <a:lnTo>
                    <a:pt x="673" y="231"/>
                  </a:lnTo>
                  <a:lnTo>
                    <a:pt x="709" y="233"/>
                  </a:lnTo>
                  <a:lnTo>
                    <a:pt x="744" y="236"/>
                  </a:lnTo>
                  <a:lnTo>
                    <a:pt x="779" y="239"/>
                  </a:lnTo>
                  <a:lnTo>
                    <a:pt x="814" y="243"/>
                  </a:lnTo>
                  <a:lnTo>
                    <a:pt x="847" y="246"/>
                  </a:lnTo>
                  <a:lnTo>
                    <a:pt x="882" y="252"/>
                  </a:lnTo>
                  <a:lnTo>
                    <a:pt x="914" y="257"/>
                  </a:lnTo>
                  <a:lnTo>
                    <a:pt x="948" y="262"/>
                  </a:lnTo>
                  <a:lnTo>
                    <a:pt x="980" y="269"/>
                  </a:lnTo>
                  <a:lnTo>
                    <a:pt x="1012" y="276"/>
                  </a:lnTo>
                  <a:lnTo>
                    <a:pt x="1043" y="283"/>
                  </a:lnTo>
                  <a:lnTo>
                    <a:pt x="1074" y="291"/>
                  </a:lnTo>
                  <a:lnTo>
                    <a:pt x="1105" y="299"/>
                  </a:lnTo>
                  <a:lnTo>
                    <a:pt x="1112" y="299"/>
                  </a:lnTo>
                  <a:lnTo>
                    <a:pt x="1120" y="301"/>
                  </a:lnTo>
                  <a:lnTo>
                    <a:pt x="1128" y="304"/>
                  </a:lnTo>
                  <a:lnTo>
                    <a:pt x="1135" y="305"/>
                  </a:lnTo>
                  <a:lnTo>
                    <a:pt x="1140" y="229"/>
                  </a:lnTo>
                  <a:lnTo>
                    <a:pt x="1143" y="152"/>
                  </a:lnTo>
                  <a:lnTo>
                    <a:pt x="1146" y="76"/>
                  </a:lnTo>
                  <a:lnTo>
                    <a:pt x="1148"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03" name="Freeform 80"/>
            <p:cNvSpPr>
              <a:spLocks/>
            </p:cNvSpPr>
            <p:nvPr/>
          </p:nvSpPr>
          <p:spPr bwMode="auto">
            <a:xfrm>
              <a:off x="832" y="3078"/>
              <a:ext cx="4155" cy="1146"/>
            </a:xfrm>
            <a:custGeom>
              <a:avLst/>
              <a:gdLst>
                <a:gd name="T0" fmla="*/ 910 w 2095"/>
                <a:gd name="T1" fmla="*/ 26 h 656"/>
                <a:gd name="T2" fmla="*/ 652 w 2095"/>
                <a:gd name="T3" fmla="*/ 82 h 656"/>
                <a:gd name="T4" fmla="*/ 401 w 2095"/>
                <a:gd name="T5" fmla="*/ 168 h 656"/>
                <a:gd name="T6" fmla="*/ 161 w 2095"/>
                <a:gd name="T7" fmla="*/ 278 h 656"/>
                <a:gd name="T8" fmla="*/ 59 w 2095"/>
                <a:gd name="T9" fmla="*/ 340 h 656"/>
                <a:gd name="T10" fmla="*/ 271 w 2095"/>
                <a:gd name="T11" fmla="*/ 241 h 656"/>
                <a:gd name="T12" fmla="*/ 492 w 2095"/>
                <a:gd name="T13" fmla="*/ 164 h 656"/>
                <a:gd name="T14" fmla="*/ 720 w 2095"/>
                <a:gd name="T15" fmla="*/ 108 h 656"/>
                <a:gd name="T16" fmla="*/ 952 w 2095"/>
                <a:gd name="T17" fmla="*/ 75 h 656"/>
                <a:gd name="T18" fmla="*/ 1174 w 2095"/>
                <a:gd name="T19" fmla="*/ 70 h 656"/>
                <a:gd name="T20" fmla="*/ 1379 w 2095"/>
                <a:gd name="T21" fmla="*/ 88 h 656"/>
                <a:gd name="T22" fmla="*/ 1566 w 2095"/>
                <a:gd name="T23" fmla="*/ 129 h 656"/>
                <a:gd name="T24" fmla="*/ 1733 w 2095"/>
                <a:gd name="T25" fmla="*/ 193 h 656"/>
                <a:gd name="T26" fmla="*/ 1824 w 2095"/>
                <a:gd name="T27" fmla="*/ 244 h 656"/>
                <a:gd name="T28" fmla="*/ 1547 w 2095"/>
                <a:gd name="T29" fmla="*/ 144 h 656"/>
                <a:gd name="T30" fmla="*/ 1210 w 2095"/>
                <a:gd name="T31" fmla="*/ 117 h 656"/>
                <a:gd name="T32" fmla="*/ 948 w 2095"/>
                <a:gd name="T33" fmla="*/ 141 h 656"/>
                <a:gd name="T34" fmla="*/ 710 w 2095"/>
                <a:gd name="T35" fmla="*/ 193 h 656"/>
                <a:gd name="T36" fmla="*/ 479 w 2095"/>
                <a:gd name="T37" fmla="*/ 271 h 656"/>
                <a:gd name="T38" fmla="*/ 258 w 2095"/>
                <a:gd name="T39" fmla="*/ 374 h 656"/>
                <a:gd name="T40" fmla="*/ 164 w 2095"/>
                <a:gd name="T41" fmla="*/ 431 h 656"/>
                <a:gd name="T42" fmla="*/ 357 w 2095"/>
                <a:gd name="T43" fmla="*/ 343 h 656"/>
                <a:gd name="T44" fmla="*/ 560 w 2095"/>
                <a:gd name="T45" fmla="*/ 271 h 656"/>
                <a:gd name="T46" fmla="*/ 768 w 2095"/>
                <a:gd name="T47" fmla="*/ 221 h 656"/>
                <a:gd name="T48" fmla="*/ 978 w 2095"/>
                <a:gd name="T49" fmla="*/ 192 h 656"/>
                <a:gd name="T50" fmla="*/ 1190 w 2095"/>
                <a:gd name="T51" fmla="*/ 185 h 656"/>
                <a:gd name="T52" fmla="*/ 1384 w 2095"/>
                <a:gd name="T53" fmla="*/ 204 h 656"/>
                <a:gd name="T54" fmla="*/ 1556 w 2095"/>
                <a:gd name="T55" fmla="*/ 246 h 656"/>
                <a:gd name="T56" fmla="*/ 1708 w 2095"/>
                <a:gd name="T57" fmla="*/ 312 h 656"/>
                <a:gd name="T58" fmla="*/ 1791 w 2095"/>
                <a:gd name="T59" fmla="*/ 363 h 656"/>
                <a:gd name="T60" fmla="*/ 1519 w 2095"/>
                <a:gd name="T61" fmla="*/ 261 h 656"/>
                <a:gd name="T62" fmla="*/ 1182 w 2095"/>
                <a:gd name="T63" fmla="*/ 234 h 656"/>
                <a:gd name="T64" fmla="*/ 947 w 2095"/>
                <a:gd name="T65" fmla="*/ 261 h 656"/>
                <a:gd name="T66" fmla="*/ 738 w 2095"/>
                <a:gd name="T67" fmla="*/ 312 h 656"/>
                <a:gd name="T68" fmla="*/ 534 w 2095"/>
                <a:gd name="T69" fmla="*/ 384 h 656"/>
                <a:gd name="T70" fmla="*/ 339 w 2095"/>
                <a:gd name="T71" fmla="*/ 479 h 656"/>
                <a:gd name="T72" fmla="*/ 254 w 2095"/>
                <a:gd name="T73" fmla="*/ 532 h 656"/>
                <a:gd name="T74" fmla="*/ 422 w 2095"/>
                <a:gd name="T75" fmla="*/ 453 h 656"/>
                <a:gd name="T76" fmla="*/ 597 w 2095"/>
                <a:gd name="T77" fmla="*/ 389 h 656"/>
                <a:gd name="T78" fmla="*/ 778 w 2095"/>
                <a:gd name="T79" fmla="*/ 341 h 656"/>
                <a:gd name="T80" fmla="*/ 960 w 2095"/>
                <a:gd name="T81" fmla="*/ 313 h 656"/>
                <a:gd name="T82" fmla="*/ 1269 w 2095"/>
                <a:gd name="T83" fmla="*/ 312 h 656"/>
                <a:gd name="T84" fmla="*/ 1574 w 2095"/>
                <a:gd name="T85" fmla="*/ 385 h 656"/>
                <a:gd name="T86" fmla="*/ 1626 w 2095"/>
                <a:gd name="T87" fmla="*/ 416 h 656"/>
                <a:gd name="T88" fmla="*/ 1376 w 2095"/>
                <a:gd name="T89" fmla="*/ 355 h 656"/>
                <a:gd name="T90" fmla="*/ 1094 w 2095"/>
                <a:gd name="T91" fmla="*/ 359 h 656"/>
                <a:gd name="T92" fmla="*/ 907 w 2095"/>
                <a:gd name="T93" fmla="*/ 392 h 656"/>
                <a:gd name="T94" fmla="*/ 723 w 2095"/>
                <a:gd name="T95" fmla="*/ 447 h 656"/>
                <a:gd name="T96" fmla="*/ 545 w 2095"/>
                <a:gd name="T97" fmla="*/ 521 h 656"/>
                <a:gd name="T98" fmla="*/ 378 w 2095"/>
                <a:gd name="T99" fmla="*/ 612 h 656"/>
                <a:gd name="T100" fmla="*/ 474 w 2095"/>
                <a:gd name="T101" fmla="*/ 573 h 656"/>
                <a:gd name="T102" fmla="*/ 779 w 2095"/>
                <a:gd name="T103" fmla="*/ 468 h 656"/>
                <a:gd name="T104" fmla="*/ 1124 w 2095"/>
                <a:gd name="T105" fmla="*/ 423 h 656"/>
                <a:gd name="T106" fmla="*/ 1480 w 2095"/>
                <a:gd name="T107" fmla="*/ 482 h 656"/>
                <a:gd name="T108" fmla="*/ 1703 w 2095"/>
                <a:gd name="T109" fmla="*/ 651 h 656"/>
                <a:gd name="T110" fmla="*/ 1963 w 2095"/>
                <a:gd name="T111" fmla="*/ 186 h 656"/>
                <a:gd name="T112" fmla="*/ 1778 w 2095"/>
                <a:gd name="T113" fmla="*/ 94 h 656"/>
                <a:gd name="T114" fmla="*/ 1564 w 2095"/>
                <a:gd name="T115" fmla="*/ 32 h 656"/>
                <a:gd name="T116" fmla="*/ 1322 w 2095"/>
                <a:gd name="T1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5" h="656">
                  <a:moveTo>
                    <a:pt x="1135" y="3"/>
                  </a:moveTo>
                  <a:lnTo>
                    <a:pt x="1097" y="5"/>
                  </a:lnTo>
                  <a:lnTo>
                    <a:pt x="1060" y="7"/>
                  </a:lnTo>
                  <a:lnTo>
                    <a:pt x="1022" y="11"/>
                  </a:lnTo>
                  <a:lnTo>
                    <a:pt x="985" y="15"/>
                  </a:lnTo>
                  <a:lnTo>
                    <a:pt x="948" y="20"/>
                  </a:lnTo>
                  <a:lnTo>
                    <a:pt x="910" y="26"/>
                  </a:lnTo>
                  <a:lnTo>
                    <a:pt x="874" y="33"/>
                  </a:lnTo>
                  <a:lnTo>
                    <a:pt x="837" y="38"/>
                  </a:lnTo>
                  <a:lnTo>
                    <a:pt x="799" y="47"/>
                  </a:lnTo>
                  <a:lnTo>
                    <a:pt x="762" y="55"/>
                  </a:lnTo>
                  <a:lnTo>
                    <a:pt x="725" y="63"/>
                  </a:lnTo>
                  <a:lnTo>
                    <a:pt x="689" y="72"/>
                  </a:lnTo>
                  <a:lnTo>
                    <a:pt x="652" y="82"/>
                  </a:lnTo>
                  <a:lnTo>
                    <a:pt x="615" y="93"/>
                  </a:lnTo>
                  <a:lnTo>
                    <a:pt x="580" y="104"/>
                  </a:lnTo>
                  <a:lnTo>
                    <a:pt x="544" y="116"/>
                  </a:lnTo>
                  <a:lnTo>
                    <a:pt x="507" y="127"/>
                  </a:lnTo>
                  <a:lnTo>
                    <a:pt x="471" y="140"/>
                  </a:lnTo>
                  <a:lnTo>
                    <a:pt x="437" y="154"/>
                  </a:lnTo>
                  <a:lnTo>
                    <a:pt x="401" y="168"/>
                  </a:lnTo>
                  <a:lnTo>
                    <a:pt x="367" y="181"/>
                  </a:lnTo>
                  <a:lnTo>
                    <a:pt x="332" y="196"/>
                  </a:lnTo>
                  <a:lnTo>
                    <a:pt x="297" y="211"/>
                  </a:lnTo>
                  <a:lnTo>
                    <a:pt x="263" y="227"/>
                  </a:lnTo>
                  <a:lnTo>
                    <a:pt x="228" y="244"/>
                  </a:lnTo>
                  <a:lnTo>
                    <a:pt x="195" y="261"/>
                  </a:lnTo>
                  <a:lnTo>
                    <a:pt x="161" y="278"/>
                  </a:lnTo>
                  <a:lnTo>
                    <a:pt x="129" y="295"/>
                  </a:lnTo>
                  <a:lnTo>
                    <a:pt x="96" y="314"/>
                  </a:lnTo>
                  <a:lnTo>
                    <a:pt x="63" y="332"/>
                  </a:lnTo>
                  <a:lnTo>
                    <a:pt x="31" y="352"/>
                  </a:lnTo>
                  <a:lnTo>
                    <a:pt x="0" y="371"/>
                  </a:lnTo>
                  <a:lnTo>
                    <a:pt x="29" y="355"/>
                  </a:lnTo>
                  <a:lnTo>
                    <a:pt x="59" y="340"/>
                  </a:lnTo>
                  <a:lnTo>
                    <a:pt x="88" y="325"/>
                  </a:lnTo>
                  <a:lnTo>
                    <a:pt x="118" y="310"/>
                  </a:lnTo>
                  <a:lnTo>
                    <a:pt x="148" y="295"/>
                  </a:lnTo>
                  <a:lnTo>
                    <a:pt x="179" y="282"/>
                  </a:lnTo>
                  <a:lnTo>
                    <a:pt x="209" y="268"/>
                  </a:lnTo>
                  <a:lnTo>
                    <a:pt x="240" y="255"/>
                  </a:lnTo>
                  <a:lnTo>
                    <a:pt x="271" y="241"/>
                  </a:lnTo>
                  <a:lnTo>
                    <a:pt x="302" y="230"/>
                  </a:lnTo>
                  <a:lnTo>
                    <a:pt x="333" y="217"/>
                  </a:lnTo>
                  <a:lnTo>
                    <a:pt x="364" y="206"/>
                  </a:lnTo>
                  <a:lnTo>
                    <a:pt x="397" y="194"/>
                  </a:lnTo>
                  <a:lnTo>
                    <a:pt x="429" y="184"/>
                  </a:lnTo>
                  <a:lnTo>
                    <a:pt x="460" y="173"/>
                  </a:lnTo>
                  <a:lnTo>
                    <a:pt x="492" y="164"/>
                  </a:lnTo>
                  <a:lnTo>
                    <a:pt x="524" y="154"/>
                  </a:lnTo>
                  <a:lnTo>
                    <a:pt x="557" y="146"/>
                  </a:lnTo>
                  <a:lnTo>
                    <a:pt x="590" y="136"/>
                  </a:lnTo>
                  <a:lnTo>
                    <a:pt x="622" y="128"/>
                  </a:lnTo>
                  <a:lnTo>
                    <a:pt x="655" y="121"/>
                  </a:lnTo>
                  <a:lnTo>
                    <a:pt x="688" y="115"/>
                  </a:lnTo>
                  <a:lnTo>
                    <a:pt x="720" y="108"/>
                  </a:lnTo>
                  <a:lnTo>
                    <a:pt x="754" y="102"/>
                  </a:lnTo>
                  <a:lnTo>
                    <a:pt x="786" y="96"/>
                  </a:lnTo>
                  <a:lnTo>
                    <a:pt x="819" y="90"/>
                  </a:lnTo>
                  <a:lnTo>
                    <a:pt x="853" y="86"/>
                  </a:lnTo>
                  <a:lnTo>
                    <a:pt x="885" y="82"/>
                  </a:lnTo>
                  <a:lnTo>
                    <a:pt x="919" y="79"/>
                  </a:lnTo>
                  <a:lnTo>
                    <a:pt x="952" y="75"/>
                  </a:lnTo>
                  <a:lnTo>
                    <a:pt x="984" y="73"/>
                  </a:lnTo>
                  <a:lnTo>
                    <a:pt x="1018" y="71"/>
                  </a:lnTo>
                  <a:lnTo>
                    <a:pt x="1050" y="70"/>
                  </a:lnTo>
                  <a:lnTo>
                    <a:pt x="1081" y="68"/>
                  </a:lnTo>
                  <a:lnTo>
                    <a:pt x="1113" y="68"/>
                  </a:lnTo>
                  <a:lnTo>
                    <a:pt x="1144" y="68"/>
                  </a:lnTo>
                  <a:lnTo>
                    <a:pt x="1174" y="70"/>
                  </a:lnTo>
                  <a:lnTo>
                    <a:pt x="1205" y="71"/>
                  </a:lnTo>
                  <a:lnTo>
                    <a:pt x="1235" y="72"/>
                  </a:lnTo>
                  <a:lnTo>
                    <a:pt x="1264" y="74"/>
                  </a:lnTo>
                  <a:lnTo>
                    <a:pt x="1294" y="76"/>
                  </a:lnTo>
                  <a:lnTo>
                    <a:pt x="1323" y="80"/>
                  </a:lnTo>
                  <a:lnTo>
                    <a:pt x="1352" y="83"/>
                  </a:lnTo>
                  <a:lnTo>
                    <a:pt x="1379" y="88"/>
                  </a:lnTo>
                  <a:lnTo>
                    <a:pt x="1407" y="93"/>
                  </a:lnTo>
                  <a:lnTo>
                    <a:pt x="1435" y="97"/>
                  </a:lnTo>
                  <a:lnTo>
                    <a:pt x="1462" y="103"/>
                  </a:lnTo>
                  <a:lnTo>
                    <a:pt x="1489" y="109"/>
                  </a:lnTo>
                  <a:lnTo>
                    <a:pt x="1515" y="116"/>
                  </a:lnTo>
                  <a:lnTo>
                    <a:pt x="1541" y="123"/>
                  </a:lnTo>
                  <a:lnTo>
                    <a:pt x="1566" y="129"/>
                  </a:lnTo>
                  <a:lnTo>
                    <a:pt x="1591" y="138"/>
                  </a:lnTo>
                  <a:lnTo>
                    <a:pt x="1617" y="146"/>
                  </a:lnTo>
                  <a:lnTo>
                    <a:pt x="1641" y="155"/>
                  </a:lnTo>
                  <a:lnTo>
                    <a:pt x="1665" y="163"/>
                  </a:lnTo>
                  <a:lnTo>
                    <a:pt x="1688" y="173"/>
                  </a:lnTo>
                  <a:lnTo>
                    <a:pt x="1711" y="182"/>
                  </a:lnTo>
                  <a:lnTo>
                    <a:pt x="1733" y="193"/>
                  </a:lnTo>
                  <a:lnTo>
                    <a:pt x="1756" y="203"/>
                  </a:lnTo>
                  <a:lnTo>
                    <a:pt x="1778" y="215"/>
                  </a:lnTo>
                  <a:lnTo>
                    <a:pt x="1799" y="226"/>
                  </a:lnTo>
                  <a:lnTo>
                    <a:pt x="1820" y="238"/>
                  </a:lnTo>
                  <a:lnTo>
                    <a:pt x="1840" y="250"/>
                  </a:lnTo>
                  <a:lnTo>
                    <a:pt x="1860" y="263"/>
                  </a:lnTo>
                  <a:lnTo>
                    <a:pt x="1824" y="244"/>
                  </a:lnTo>
                  <a:lnTo>
                    <a:pt x="1787" y="225"/>
                  </a:lnTo>
                  <a:lnTo>
                    <a:pt x="1749" y="208"/>
                  </a:lnTo>
                  <a:lnTo>
                    <a:pt x="1711" y="192"/>
                  </a:lnTo>
                  <a:lnTo>
                    <a:pt x="1672" y="178"/>
                  </a:lnTo>
                  <a:lnTo>
                    <a:pt x="1632" y="165"/>
                  </a:lnTo>
                  <a:lnTo>
                    <a:pt x="1589" y="154"/>
                  </a:lnTo>
                  <a:lnTo>
                    <a:pt x="1547" y="144"/>
                  </a:lnTo>
                  <a:lnTo>
                    <a:pt x="1503" y="135"/>
                  </a:lnTo>
                  <a:lnTo>
                    <a:pt x="1458" y="129"/>
                  </a:lnTo>
                  <a:lnTo>
                    <a:pt x="1411" y="124"/>
                  </a:lnTo>
                  <a:lnTo>
                    <a:pt x="1363" y="120"/>
                  </a:lnTo>
                  <a:lnTo>
                    <a:pt x="1314" y="117"/>
                  </a:lnTo>
                  <a:lnTo>
                    <a:pt x="1262" y="117"/>
                  </a:lnTo>
                  <a:lnTo>
                    <a:pt x="1210" y="117"/>
                  </a:lnTo>
                  <a:lnTo>
                    <a:pt x="1156" y="119"/>
                  </a:lnTo>
                  <a:lnTo>
                    <a:pt x="1121" y="121"/>
                  </a:lnTo>
                  <a:lnTo>
                    <a:pt x="1087" y="124"/>
                  </a:lnTo>
                  <a:lnTo>
                    <a:pt x="1052" y="127"/>
                  </a:lnTo>
                  <a:lnTo>
                    <a:pt x="1018" y="131"/>
                  </a:lnTo>
                  <a:lnTo>
                    <a:pt x="983" y="135"/>
                  </a:lnTo>
                  <a:lnTo>
                    <a:pt x="948" y="141"/>
                  </a:lnTo>
                  <a:lnTo>
                    <a:pt x="915" y="147"/>
                  </a:lnTo>
                  <a:lnTo>
                    <a:pt x="880" y="153"/>
                  </a:lnTo>
                  <a:lnTo>
                    <a:pt x="846" y="159"/>
                  </a:lnTo>
                  <a:lnTo>
                    <a:pt x="813" y="168"/>
                  </a:lnTo>
                  <a:lnTo>
                    <a:pt x="778" y="176"/>
                  </a:lnTo>
                  <a:lnTo>
                    <a:pt x="745" y="184"/>
                  </a:lnTo>
                  <a:lnTo>
                    <a:pt x="710" y="193"/>
                  </a:lnTo>
                  <a:lnTo>
                    <a:pt x="677" y="202"/>
                  </a:lnTo>
                  <a:lnTo>
                    <a:pt x="643" y="212"/>
                  </a:lnTo>
                  <a:lnTo>
                    <a:pt x="611" y="224"/>
                  </a:lnTo>
                  <a:lnTo>
                    <a:pt x="577" y="234"/>
                  </a:lnTo>
                  <a:lnTo>
                    <a:pt x="544" y="247"/>
                  </a:lnTo>
                  <a:lnTo>
                    <a:pt x="512" y="259"/>
                  </a:lnTo>
                  <a:lnTo>
                    <a:pt x="479" y="271"/>
                  </a:lnTo>
                  <a:lnTo>
                    <a:pt x="447" y="285"/>
                  </a:lnTo>
                  <a:lnTo>
                    <a:pt x="415" y="299"/>
                  </a:lnTo>
                  <a:lnTo>
                    <a:pt x="383" y="313"/>
                  </a:lnTo>
                  <a:lnTo>
                    <a:pt x="352" y="328"/>
                  </a:lnTo>
                  <a:lnTo>
                    <a:pt x="320" y="343"/>
                  </a:lnTo>
                  <a:lnTo>
                    <a:pt x="289" y="358"/>
                  </a:lnTo>
                  <a:lnTo>
                    <a:pt x="258" y="374"/>
                  </a:lnTo>
                  <a:lnTo>
                    <a:pt x="228" y="390"/>
                  </a:lnTo>
                  <a:lnTo>
                    <a:pt x="198" y="407"/>
                  </a:lnTo>
                  <a:lnTo>
                    <a:pt x="168" y="424"/>
                  </a:lnTo>
                  <a:lnTo>
                    <a:pt x="138" y="442"/>
                  </a:lnTo>
                  <a:lnTo>
                    <a:pt x="110" y="460"/>
                  </a:lnTo>
                  <a:lnTo>
                    <a:pt x="136" y="445"/>
                  </a:lnTo>
                  <a:lnTo>
                    <a:pt x="164" y="431"/>
                  </a:lnTo>
                  <a:lnTo>
                    <a:pt x="190" y="418"/>
                  </a:lnTo>
                  <a:lnTo>
                    <a:pt x="218" y="405"/>
                  </a:lnTo>
                  <a:lnTo>
                    <a:pt x="246" y="391"/>
                  </a:lnTo>
                  <a:lnTo>
                    <a:pt x="273" y="378"/>
                  </a:lnTo>
                  <a:lnTo>
                    <a:pt x="301" y="367"/>
                  </a:lnTo>
                  <a:lnTo>
                    <a:pt x="329" y="354"/>
                  </a:lnTo>
                  <a:lnTo>
                    <a:pt x="357" y="343"/>
                  </a:lnTo>
                  <a:lnTo>
                    <a:pt x="386" y="331"/>
                  </a:lnTo>
                  <a:lnTo>
                    <a:pt x="415" y="321"/>
                  </a:lnTo>
                  <a:lnTo>
                    <a:pt x="444" y="310"/>
                  </a:lnTo>
                  <a:lnTo>
                    <a:pt x="473" y="300"/>
                  </a:lnTo>
                  <a:lnTo>
                    <a:pt x="501" y="290"/>
                  </a:lnTo>
                  <a:lnTo>
                    <a:pt x="530" y="280"/>
                  </a:lnTo>
                  <a:lnTo>
                    <a:pt x="560" y="271"/>
                  </a:lnTo>
                  <a:lnTo>
                    <a:pt x="589" y="263"/>
                  </a:lnTo>
                  <a:lnTo>
                    <a:pt x="619" y="255"/>
                  </a:lnTo>
                  <a:lnTo>
                    <a:pt x="648" y="247"/>
                  </a:lnTo>
                  <a:lnTo>
                    <a:pt x="678" y="240"/>
                  </a:lnTo>
                  <a:lnTo>
                    <a:pt x="708" y="233"/>
                  </a:lnTo>
                  <a:lnTo>
                    <a:pt x="738" y="226"/>
                  </a:lnTo>
                  <a:lnTo>
                    <a:pt x="768" y="221"/>
                  </a:lnTo>
                  <a:lnTo>
                    <a:pt x="798" y="215"/>
                  </a:lnTo>
                  <a:lnTo>
                    <a:pt x="827" y="210"/>
                  </a:lnTo>
                  <a:lnTo>
                    <a:pt x="857" y="206"/>
                  </a:lnTo>
                  <a:lnTo>
                    <a:pt x="887" y="201"/>
                  </a:lnTo>
                  <a:lnTo>
                    <a:pt x="917" y="197"/>
                  </a:lnTo>
                  <a:lnTo>
                    <a:pt x="948" y="194"/>
                  </a:lnTo>
                  <a:lnTo>
                    <a:pt x="978" y="192"/>
                  </a:lnTo>
                  <a:lnTo>
                    <a:pt x="1008" y="189"/>
                  </a:lnTo>
                  <a:lnTo>
                    <a:pt x="1038" y="187"/>
                  </a:lnTo>
                  <a:lnTo>
                    <a:pt x="1069" y="186"/>
                  </a:lnTo>
                  <a:lnTo>
                    <a:pt x="1101" y="185"/>
                  </a:lnTo>
                  <a:lnTo>
                    <a:pt x="1131" y="185"/>
                  </a:lnTo>
                  <a:lnTo>
                    <a:pt x="1161" y="185"/>
                  </a:lnTo>
                  <a:lnTo>
                    <a:pt x="1190" y="185"/>
                  </a:lnTo>
                  <a:lnTo>
                    <a:pt x="1219" y="186"/>
                  </a:lnTo>
                  <a:lnTo>
                    <a:pt x="1248" y="188"/>
                  </a:lnTo>
                  <a:lnTo>
                    <a:pt x="1276" y="191"/>
                  </a:lnTo>
                  <a:lnTo>
                    <a:pt x="1303" y="193"/>
                  </a:lnTo>
                  <a:lnTo>
                    <a:pt x="1331" y="196"/>
                  </a:lnTo>
                  <a:lnTo>
                    <a:pt x="1358" y="200"/>
                  </a:lnTo>
                  <a:lnTo>
                    <a:pt x="1384" y="204"/>
                  </a:lnTo>
                  <a:lnTo>
                    <a:pt x="1409" y="209"/>
                  </a:lnTo>
                  <a:lnTo>
                    <a:pt x="1435" y="214"/>
                  </a:lnTo>
                  <a:lnTo>
                    <a:pt x="1460" y="219"/>
                  </a:lnTo>
                  <a:lnTo>
                    <a:pt x="1484" y="225"/>
                  </a:lnTo>
                  <a:lnTo>
                    <a:pt x="1509" y="232"/>
                  </a:lnTo>
                  <a:lnTo>
                    <a:pt x="1532" y="239"/>
                  </a:lnTo>
                  <a:lnTo>
                    <a:pt x="1556" y="246"/>
                  </a:lnTo>
                  <a:lnTo>
                    <a:pt x="1579" y="254"/>
                  </a:lnTo>
                  <a:lnTo>
                    <a:pt x="1601" y="262"/>
                  </a:lnTo>
                  <a:lnTo>
                    <a:pt x="1623" y="271"/>
                  </a:lnTo>
                  <a:lnTo>
                    <a:pt x="1644" y="280"/>
                  </a:lnTo>
                  <a:lnTo>
                    <a:pt x="1666" y="290"/>
                  </a:lnTo>
                  <a:lnTo>
                    <a:pt x="1687" y="300"/>
                  </a:lnTo>
                  <a:lnTo>
                    <a:pt x="1708" y="312"/>
                  </a:lnTo>
                  <a:lnTo>
                    <a:pt x="1727" y="322"/>
                  </a:lnTo>
                  <a:lnTo>
                    <a:pt x="1747" y="333"/>
                  </a:lnTo>
                  <a:lnTo>
                    <a:pt x="1767" y="346"/>
                  </a:lnTo>
                  <a:lnTo>
                    <a:pt x="1786" y="358"/>
                  </a:lnTo>
                  <a:lnTo>
                    <a:pt x="1805" y="370"/>
                  </a:lnTo>
                  <a:lnTo>
                    <a:pt x="1823" y="384"/>
                  </a:lnTo>
                  <a:lnTo>
                    <a:pt x="1791" y="363"/>
                  </a:lnTo>
                  <a:lnTo>
                    <a:pt x="1756" y="345"/>
                  </a:lnTo>
                  <a:lnTo>
                    <a:pt x="1721" y="328"/>
                  </a:lnTo>
                  <a:lnTo>
                    <a:pt x="1683" y="312"/>
                  </a:lnTo>
                  <a:lnTo>
                    <a:pt x="1644" y="297"/>
                  </a:lnTo>
                  <a:lnTo>
                    <a:pt x="1604" y="283"/>
                  </a:lnTo>
                  <a:lnTo>
                    <a:pt x="1562" y="271"/>
                  </a:lnTo>
                  <a:lnTo>
                    <a:pt x="1519" y="261"/>
                  </a:lnTo>
                  <a:lnTo>
                    <a:pt x="1475" y="252"/>
                  </a:lnTo>
                  <a:lnTo>
                    <a:pt x="1429" y="245"/>
                  </a:lnTo>
                  <a:lnTo>
                    <a:pt x="1382" y="239"/>
                  </a:lnTo>
                  <a:lnTo>
                    <a:pt x="1333" y="235"/>
                  </a:lnTo>
                  <a:lnTo>
                    <a:pt x="1285" y="233"/>
                  </a:lnTo>
                  <a:lnTo>
                    <a:pt x="1234" y="233"/>
                  </a:lnTo>
                  <a:lnTo>
                    <a:pt x="1182" y="234"/>
                  </a:lnTo>
                  <a:lnTo>
                    <a:pt x="1129" y="238"/>
                  </a:lnTo>
                  <a:lnTo>
                    <a:pt x="1099" y="240"/>
                  </a:lnTo>
                  <a:lnTo>
                    <a:pt x="1068" y="244"/>
                  </a:lnTo>
                  <a:lnTo>
                    <a:pt x="1038" y="247"/>
                  </a:lnTo>
                  <a:lnTo>
                    <a:pt x="1008" y="250"/>
                  </a:lnTo>
                  <a:lnTo>
                    <a:pt x="977" y="255"/>
                  </a:lnTo>
                  <a:lnTo>
                    <a:pt x="947" y="261"/>
                  </a:lnTo>
                  <a:lnTo>
                    <a:pt x="917" y="267"/>
                  </a:lnTo>
                  <a:lnTo>
                    <a:pt x="887" y="272"/>
                  </a:lnTo>
                  <a:lnTo>
                    <a:pt x="857" y="279"/>
                  </a:lnTo>
                  <a:lnTo>
                    <a:pt x="826" y="286"/>
                  </a:lnTo>
                  <a:lnTo>
                    <a:pt x="798" y="294"/>
                  </a:lnTo>
                  <a:lnTo>
                    <a:pt x="768" y="302"/>
                  </a:lnTo>
                  <a:lnTo>
                    <a:pt x="738" y="312"/>
                  </a:lnTo>
                  <a:lnTo>
                    <a:pt x="708" y="321"/>
                  </a:lnTo>
                  <a:lnTo>
                    <a:pt x="679" y="330"/>
                  </a:lnTo>
                  <a:lnTo>
                    <a:pt x="649" y="340"/>
                  </a:lnTo>
                  <a:lnTo>
                    <a:pt x="620" y="351"/>
                  </a:lnTo>
                  <a:lnTo>
                    <a:pt x="591" y="361"/>
                  </a:lnTo>
                  <a:lnTo>
                    <a:pt x="562" y="373"/>
                  </a:lnTo>
                  <a:lnTo>
                    <a:pt x="534" y="384"/>
                  </a:lnTo>
                  <a:lnTo>
                    <a:pt x="505" y="397"/>
                  </a:lnTo>
                  <a:lnTo>
                    <a:pt x="477" y="409"/>
                  </a:lnTo>
                  <a:lnTo>
                    <a:pt x="448" y="422"/>
                  </a:lnTo>
                  <a:lnTo>
                    <a:pt x="421" y="436"/>
                  </a:lnTo>
                  <a:lnTo>
                    <a:pt x="393" y="450"/>
                  </a:lnTo>
                  <a:lnTo>
                    <a:pt x="365" y="464"/>
                  </a:lnTo>
                  <a:lnTo>
                    <a:pt x="339" y="479"/>
                  </a:lnTo>
                  <a:lnTo>
                    <a:pt x="312" y="494"/>
                  </a:lnTo>
                  <a:lnTo>
                    <a:pt x="286" y="509"/>
                  </a:lnTo>
                  <a:lnTo>
                    <a:pt x="259" y="525"/>
                  </a:lnTo>
                  <a:lnTo>
                    <a:pt x="233" y="541"/>
                  </a:lnTo>
                  <a:lnTo>
                    <a:pt x="208" y="557"/>
                  </a:lnTo>
                  <a:lnTo>
                    <a:pt x="231" y="544"/>
                  </a:lnTo>
                  <a:lnTo>
                    <a:pt x="254" y="532"/>
                  </a:lnTo>
                  <a:lnTo>
                    <a:pt x="278" y="520"/>
                  </a:lnTo>
                  <a:lnTo>
                    <a:pt x="301" y="507"/>
                  </a:lnTo>
                  <a:lnTo>
                    <a:pt x="325" y="496"/>
                  </a:lnTo>
                  <a:lnTo>
                    <a:pt x="349" y="484"/>
                  </a:lnTo>
                  <a:lnTo>
                    <a:pt x="373" y="474"/>
                  </a:lnTo>
                  <a:lnTo>
                    <a:pt x="398" y="464"/>
                  </a:lnTo>
                  <a:lnTo>
                    <a:pt x="422" y="453"/>
                  </a:lnTo>
                  <a:lnTo>
                    <a:pt x="447" y="443"/>
                  </a:lnTo>
                  <a:lnTo>
                    <a:pt x="471" y="432"/>
                  </a:lnTo>
                  <a:lnTo>
                    <a:pt x="497" y="423"/>
                  </a:lnTo>
                  <a:lnTo>
                    <a:pt x="521" y="414"/>
                  </a:lnTo>
                  <a:lnTo>
                    <a:pt x="546" y="406"/>
                  </a:lnTo>
                  <a:lnTo>
                    <a:pt x="572" y="397"/>
                  </a:lnTo>
                  <a:lnTo>
                    <a:pt x="597" y="389"/>
                  </a:lnTo>
                  <a:lnTo>
                    <a:pt x="622" y="381"/>
                  </a:lnTo>
                  <a:lnTo>
                    <a:pt x="649" y="374"/>
                  </a:lnTo>
                  <a:lnTo>
                    <a:pt x="674" y="367"/>
                  </a:lnTo>
                  <a:lnTo>
                    <a:pt x="700" y="360"/>
                  </a:lnTo>
                  <a:lnTo>
                    <a:pt x="726" y="353"/>
                  </a:lnTo>
                  <a:lnTo>
                    <a:pt x="751" y="347"/>
                  </a:lnTo>
                  <a:lnTo>
                    <a:pt x="778" y="341"/>
                  </a:lnTo>
                  <a:lnTo>
                    <a:pt x="803" y="337"/>
                  </a:lnTo>
                  <a:lnTo>
                    <a:pt x="830" y="331"/>
                  </a:lnTo>
                  <a:lnTo>
                    <a:pt x="856" y="327"/>
                  </a:lnTo>
                  <a:lnTo>
                    <a:pt x="882" y="323"/>
                  </a:lnTo>
                  <a:lnTo>
                    <a:pt x="908" y="320"/>
                  </a:lnTo>
                  <a:lnTo>
                    <a:pt x="935" y="316"/>
                  </a:lnTo>
                  <a:lnTo>
                    <a:pt x="960" y="313"/>
                  </a:lnTo>
                  <a:lnTo>
                    <a:pt x="987" y="310"/>
                  </a:lnTo>
                  <a:lnTo>
                    <a:pt x="1013" y="308"/>
                  </a:lnTo>
                  <a:lnTo>
                    <a:pt x="1066" y="305"/>
                  </a:lnTo>
                  <a:lnTo>
                    <a:pt x="1119" y="303"/>
                  </a:lnTo>
                  <a:lnTo>
                    <a:pt x="1170" y="305"/>
                  </a:lnTo>
                  <a:lnTo>
                    <a:pt x="1220" y="307"/>
                  </a:lnTo>
                  <a:lnTo>
                    <a:pt x="1269" y="312"/>
                  </a:lnTo>
                  <a:lnTo>
                    <a:pt x="1317" y="317"/>
                  </a:lnTo>
                  <a:lnTo>
                    <a:pt x="1363" y="324"/>
                  </a:lnTo>
                  <a:lnTo>
                    <a:pt x="1408" y="333"/>
                  </a:lnTo>
                  <a:lnTo>
                    <a:pt x="1452" y="345"/>
                  </a:lnTo>
                  <a:lnTo>
                    <a:pt x="1494" y="356"/>
                  </a:lnTo>
                  <a:lnTo>
                    <a:pt x="1535" y="370"/>
                  </a:lnTo>
                  <a:lnTo>
                    <a:pt x="1574" y="385"/>
                  </a:lnTo>
                  <a:lnTo>
                    <a:pt x="1611" y="403"/>
                  </a:lnTo>
                  <a:lnTo>
                    <a:pt x="1648" y="421"/>
                  </a:lnTo>
                  <a:lnTo>
                    <a:pt x="1683" y="441"/>
                  </a:lnTo>
                  <a:lnTo>
                    <a:pt x="1715" y="461"/>
                  </a:lnTo>
                  <a:lnTo>
                    <a:pt x="1686" y="445"/>
                  </a:lnTo>
                  <a:lnTo>
                    <a:pt x="1657" y="430"/>
                  </a:lnTo>
                  <a:lnTo>
                    <a:pt x="1626" y="416"/>
                  </a:lnTo>
                  <a:lnTo>
                    <a:pt x="1594" y="404"/>
                  </a:lnTo>
                  <a:lnTo>
                    <a:pt x="1560" y="393"/>
                  </a:lnTo>
                  <a:lnTo>
                    <a:pt x="1526" y="383"/>
                  </a:lnTo>
                  <a:lnTo>
                    <a:pt x="1490" y="374"/>
                  </a:lnTo>
                  <a:lnTo>
                    <a:pt x="1453" y="367"/>
                  </a:lnTo>
                  <a:lnTo>
                    <a:pt x="1415" y="360"/>
                  </a:lnTo>
                  <a:lnTo>
                    <a:pt x="1376" y="355"/>
                  </a:lnTo>
                  <a:lnTo>
                    <a:pt x="1336" y="352"/>
                  </a:lnTo>
                  <a:lnTo>
                    <a:pt x="1294" y="351"/>
                  </a:lnTo>
                  <a:lnTo>
                    <a:pt x="1253" y="350"/>
                  </a:lnTo>
                  <a:lnTo>
                    <a:pt x="1209" y="351"/>
                  </a:lnTo>
                  <a:lnTo>
                    <a:pt x="1165" y="353"/>
                  </a:lnTo>
                  <a:lnTo>
                    <a:pt x="1120" y="356"/>
                  </a:lnTo>
                  <a:lnTo>
                    <a:pt x="1094" y="359"/>
                  </a:lnTo>
                  <a:lnTo>
                    <a:pt x="1066" y="362"/>
                  </a:lnTo>
                  <a:lnTo>
                    <a:pt x="1040" y="367"/>
                  </a:lnTo>
                  <a:lnTo>
                    <a:pt x="1013" y="370"/>
                  </a:lnTo>
                  <a:lnTo>
                    <a:pt x="987" y="375"/>
                  </a:lnTo>
                  <a:lnTo>
                    <a:pt x="960" y="381"/>
                  </a:lnTo>
                  <a:lnTo>
                    <a:pt x="934" y="386"/>
                  </a:lnTo>
                  <a:lnTo>
                    <a:pt x="907" y="392"/>
                  </a:lnTo>
                  <a:lnTo>
                    <a:pt x="879" y="399"/>
                  </a:lnTo>
                  <a:lnTo>
                    <a:pt x="854" y="406"/>
                  </a:lnTo>
                  <a:lnTo>
                    <a:pt x="827" y="413"/>
                  </a:lnTo>
                  <a:lnTo>
                    <a:pt x="801" y="421"/>
                  </a:lnTo>
                  <a:lnTo>
                    <a:pt x="774" y="429"/>
                  </a:lnTo>
                  <a:lnTo>
                    <a:pt x="749" y="438"/>
                  </a:lnTo>
                  <a:lnTo>
                    <a:pt x="723" y="447"/>
                  </a:lnTo>
                  <a:lnTo>
                    <a:pt x="697" y="457"/>
                  </a:lnTo>
                  <a:lnTo>
                    <a:pt x="672" y="466"/>
                  </a:lnTo>
                  <a:lnTo>
                    <a:pt x="645" y="476"/>
                  </a:lnTo>
                  <a:lnTo>
                    <a:pt x="620" y="487"/>
                  </a:lnTo>
                  <a:lnTo>
                    <a:pt x="596" y="498"/>
                  </a:lnTo>
                  <a:lnTo>
                    <a:pt x="571" y="510"/>
                  </a:lnTo>
                  <a:lnTo>
                    <a:pt x="545" y="521"/>
                  </a:lnTo>
                  <a:lnTo>
                    <a:pt x="521" y="533"/>
                  </a:lnTo>
                  <a:lnTo>
                    <a:pt x="497" y="545"/>
                  </a:lnTo>
                  <a:lnTo>
                    <a:pt x="473" y="558"/>
                  </a:lnTo>
                  <a:lnTo>
                    <a:pt x="448" y="571"/>
                  </a:lnTo>
                  <a:lnTo>
                    <a:pt x="425" y="585"/>
                  </a:lnTo>
                  <a:lnTo>
                    <a:pt x="401" y="598"/>
                  </a:lnTo>
                  <a:lnTo>
                    <a:pt x="378" y="612"/>
                  </a:lnTo>
                  <a:lnTo>
                    <a:pt x="355" y="626"/>
                  </a:lnTo>
                  <a:lnTo>
                    <a:pt x="332" y="641"/>
                  </a:lnTo>
                  <a:lnTo>
                    <a:pt x="310" y="656"/>
                  </a:lnTo>
                  <a:lnTo>
                    <a:pt x="350" y="634"/>
                  </a:lnTo>
                  <a:lnTo>
                    <a:pt x="391" y="613"/>
                  </a:lnTo>
                  <a:lnTo>
                    <a:pt x="432" y="593"/>
                  </a:lnTo>
                  <a:lnTo>
                    <a:pt x="474" y="573"/>
                  </a:lnTo>
                  <a:lnTo>
                    <a:pt x="516" y="555"/>
                  </a:lnTo>
                  <a:lnTo>
                    <a:pt x="559" y="538"/>
                  </a:lnTo>
                  <a:lnTo>
                    <a:pt x="603" y="522"/>
                  </a:lnTo>
                  <a:lnTo>
                    <a:pt x="647" y="506"/>
                  </a:lnTo>
                  <a:lnTo>
                    <a:pt x="690" y="492"/>
                  </a:lnTo>
                  <a:lnTo>
                    <a:pt x="734" y="480"/>
                  </a:lnTo>
                  <a:lnTo>
                    <a:pt x="779" y="468"/>
                  </a:lnTo>
                  <a:lnTo>
                    <a:pt x="823" y="458"/>
                  </a:lnTo>
                  <a:lnTo>
                    <a:pt x="868" y="450"/>
                  </a:lnTo>
                  <a:lnTo>
                    <a:pt x="913" y="442"/>
                  </a:lnTo>
                  <a:lnTo>
                    <a:pt x="958" y="435"/>
                  </a:lnTo>
                  <a:lnTo>
                    <a:pt x="1003" y="430"/>
                  </a:lnTo>
                  <a:lnTo>
                    <a:pt x="1064" y="426"/>
                  </a:lnTo>
                  <a:lnTo>
                    <a:pt x="1124" y="423"/>
                  </a:lnTo>
                  <a:lnTo>
                    <a:pt x="1181" y="424"/>
                  </a:lnTo>
                  <a:lnTo>
                    <a:pt x="1237" y="428"/>
                  </a:lnTo>
                  <a:lnTo>
                    <a:pt x="1291" y="434"/>
                  </a:lnTo>
                  <a:lnTo>
                    <a:pt x="1341" y="442"/>
                  </a:lnTo>
                  <a:lnTo>
                    <a:pt x="1390" y="453"/>
                  </a:lnTo>
                  <a:lnTo>
                    <a:pt x="1436" y="466"/>
                  </a:lnTo>
                  <a:lnTo>
                    <a:pt x="1480" y="482"/>
                  </a:lnTo>
                  <a:lnTo>
                    <a:pt x="1521" y="499"/>
                  </a:lnTo>
                  <a:lnTo>
                    <a:pt x="1559" y="520"/>
                  </a:lnTo>
                  <a:lnTo>
                    <a:pt x="1594" y="542"/>
                  </a:lnTo>
                  <a:lnTo>
                    <a:pt x="1626" y="566"/>
                  </a:lnTo>
                  <a:lnTo>
                    <a:pt x="1655" y="593"/>
                  </a:lnTo>
                  <a:lnTo>
                    <a:pt x="1681" y="621"/>
                  </a:lnTo>
                  <a:lnTo>
                    <a:pt x="1703" y="651"/>
                  </a:lnTo>
                  <a:lnTo>
                    <a:pt x="2095" y="286"/>
                  </a:lnTo>
                  <a:lnTo>
                    <a:pt x="2074" y="268"/>
                  </a:lnTo>
                  <a:lnTo>
                    <a:pt x="2054" y="250"/>
                  </a:lnTo>
                  <a:lnTo>
                    <a:pt x="2032" y="233"/>
                  </a:lnTo>
                  <a:lnTo>
                    <a:pt x="2010" y="217"/>
                  </a:lnTo>
                  <a:lnTo>
                    <a:pt x="1987" y="201"/>
                  </a:lnTo>
                  <a:lnTo>
                    <a:pt x="1963" y="186"/>
                  </a:lnTo>
                  <a:lnTo>
                    <a:pt x="1938" y="171"/>
                  </a:lnTo>
                  <a:lnTo>
                    <a:pt x="1913" y="156"/>
                  </a:lnTo>
                  <a:lnTo>
                    <a:pt x="1888" y="142"/>
                  </a:lnTo>
                  <a:lnTo>
                    <a:pt x="1861" y="129"/>
                  </a:lnTo>
                  <a:lnTo>
                    <a:pt x="1835" y="117"/>
                  </a:lnTo>
                  <a:lnTo>
                    <a:pt x="1807" y="104"/>
                  </a:lnTo>
                  <a:lnTo>
                    <a:pt x="1778" y="94"/>
                  </a:lnTo>
                  <a:lnTo>
                    <a:pt x="1749" y="82"/>
                  </a:lnTo>
                  <a:lnTo>
                    <a:pt x="1719" y="72"/>
                  </a:lnTo>
                  <a:lnTo>
                    <a:pt x="1689" y="63"/>
                  </a:lnTo>
                  <a:lnTo>
                    <a:pt x="1659" y="53"/>
                  </a:lnTo>
                  <a:lnTo>
                    <a:pt x="1628" y="45"/>
                  </a:lnTo>
                  <a:lnTo>
                    <a:pt x="1596" y="38"/>
                  </a:lnTo>
                  <a:lnTo>
                    <a:pt x="1564" y="32"/>
                  </a:lnTo>
                  <a:lnTo>
                    <a:pt x="1530" y="25"/>
                  </a:lnTo>
                  <a:lnTo>
                    <a:pt x="1497" y="19"/>
                  </a:lnTo>
                  <a:lnTo>
                    <a:pt x="1464" y="14"/>
                  </a:lnTo>
                  <a:lnTo>
                    <a:pt x="1429" y="11"/>
                  </a:lnTo>
                  <a:lnTo>
                    <a:pt x="1394" y="6"/>
                  </a:lnTo>
                  <a:lnTo>
                    <a:pt x="1359" y="4"/>
                  </a:lnTo>
                  <a:lnTo>
                    <a:pt x="1322" y="2"/>
                  </a:lnTo>
                  <a:lnTo>
                    <a:pt x="1286" y="0"/>
                  </a:lnTo>
                  <a:lnTo>
                    <a:pt x="1249" y="0"/>
                  </a:lnTo>
                  <a:lnTo>
                    <a:pt x="1211" y="0"/>
                  </a:lnTo>
                  <a:lnTo>
                    <a:pt x="1173" y="2"/>
                  </a:lnTo>
                  <a:lnTo>
                    <a:pt x="1135" y="3"/>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04" name="Rectangle 90"/>
            <p:cNvSpPr>
              <a:spLocks noChangeArrowheads="1"/>
            </p:cNvSpPr>
            <p:nvPr/>
          </p:nvSpPr>
          <p:spPr bwMode="auto">
            <a:xfrm>
              <a:off x="3313" y="2722"/>
              <a:ext cx="571" cy="8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205" name="Line 131"/>
            <p:cNvSpPr>
              <a:spLocks noChangeShapeType="1"/>
            </p:cNvSpPr>
            <p:nvPr/>
          </p:nvSpPr>
          <p:spPr bwMode="auto">
            <a:xfrm>
              <a:off x="1011" y="2537"/>
              <a:ext cx="679" cy="23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06" name="Line 132"/>
            <p:cNvSpPr>
              <a:spLocks noChangeShapeType="1"/>
            </p:cNvSpPr>
            <p:nvPr/>
          </p:nvSpPr>
          <p:spPr bwMode="auto">
            <a:xfrm flipV="1">
              <a:off x="1011" y="1880"/>
              <a:ext cx="582" cy="32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nvGrpSpPr>
            <p:cNvPr id="207" name="Group 139"/>
            <p:cNvGrpSpPr>
              <a:grpSpLocks/>
            </p:cNvGrpSpPr>
            <p:nvPr/>
          </p:nvGrpSpPr>
          <p:grpSpPr bwMode="auto">
            <a:xfrm>
              <a:off x="1011" y="287"/>
              <a:ext cx="4172" cy="2531"/>
              <a:chOff x="1011" y="287"/>
              <a:chExt cx="4172" cy="2531"/>
            </a:xfrm>
          </p:grpSpPr>
          <p:sp>
            <p:nvSpPr>
              <p:cNvPr id="239" name="Freeform 127"/>
              <p:cNvSpPr>
                <a:spLocks/>
              </p:cNvSpPr>
              <p:nvPr/>
            </p:nvSpPr>
            <p:spPr bwMode="auto">
              <a:xfrm>
                <a:off x="2660" y="662"/>
                <a:ext cx="678" cy="328"/>
              </a:xfrm>
              <a:custGeom>
                <a:avLst/>
                <a:gdLst>
                  <a:gd name="T0" fmla="*/ 0 w 672"/>
                  <a:gd name="T1" fmla="*/ 336 h 336"/>
                  <a:gd name="T2" fmla="*/ 336 w 672"/>
                  <a:gd name="T3" fmla="*/ 0 h 336"/>
                  <a:gd name="T4" fmla="*/ 672 w 672"/>
                  <a:gd name="T5" fmla="*/ 240 h 336"/>
                </a:gdLst>
                <a:ahLst/>
                <a:cxnLst>
                  <a:cxn ang="0">
                    <a:pos x="T0" y="T1"/>
                  </a:cxn>
                  <a:cxn ang="0">
                    <a:pos x="T2" y="T3"/>
                  </a:cxn>
                  <a:cxn ang="0">
                    <a:pos x="T4" y="T5"/>
                  </a:cxn>
                </a:cxnLst>
                <a:rect l="0" t="0" r="r" b="b"/>
                <a:pathLst>
                  <a:path w="672" h="336">
                    <a:moveTo>
                      <a:pt x="0" y="336"/>
                    </a:moveTo>
                    <a:lnTo>
                      <a:pt x="336" y="0"/>
                    </a:lnTo>
                    <a:lnTo>
                      <a:pt x="672" y="240"/>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0" name="Freeform 123"/>
              <p:cNvSpPr>
                <a:spLocks/>
              </p:cNvSpPr>
              <p:nvPr/>
            </p:nvSpPr>
            <p:spPr bwMode="auto">
              <a:xfrm>
                <a:off x="2758" y="287"/>
                <a:ext cx="435" cy="375"/>
              </a:xfrm>
              <a:custGeom>
                <a:avLst/>
                <a:gdLst>
                  <a:gd name="T0" fmla="*/ 240 w 432"/>
                  <a:gd name="T1" fmla="*/ 0 h 384"/>
                  <a:gd name="T2" fmla="*/ 0 w 432"/>
                  <a:gd name="T3" fmla="*/ 240 h 384"/>
                  <a:gd name="T4" fmla="*/ 432 w 432"/>
                  <a:gd name="T5" fmla="*/ 240 h 384"/>
                  <a:gd name="T6" fmla="*/ 240 w 432"/>
                  <a:gd name="T7" fmla="*/ 384 h 384"/>
                  <a:gd name="T8" fmla="*/ 0 w 432"/>
                  <a:gd name="T9" fmla="*/ 240 h 384"/>
                </a:gdLst>
                <a:ahLst/>
                <a:cxnLst>
                  <a:cxn ang="0">
                    <a:pos x="T0" y="T1"/>
                  </a:cxn>
                  <a:cxn ang="0">
                    <a:pos x="T2" y="T3"/>
                  </a:cxn>
                  <a:cxn ang="0">
                    <a:pos x="T4" y="T5"/>
                  </a:cxn>
                  <a:cxn ang="0">
                    <a:pos x="T6" y="T7"/>
                  </a:cxn>
                  <a:cxn ang="0">
                    <a:pos x="T8" y="T9"/>
                  </a:cxn>
                </a:cxnLst>
                <a:rect l="0" t="0" r="r" b="b"/>
                <a:pathLst>
                  <a:path w="432" h="384">
                    <a:moveTo>
                      <a:pt x="240" y="0"/>
                    </a:moveTo>
                    <a:lnTo>
                      <a:pt x="0" y="240"/>
                    </a:lnTo>
                    <a:lnTo>
                      <a:pt x="432" y="240"/>
                    </a:lnTo>
                    <a:lnTo>
                      <a:pt x="240" y="384"/>
                    </a:lnTo>
                    <a:lnTo>
                      <a:pt x="0" y="24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1" name="Line 126"/>
              <p:cNvSpPr>
                <a:spLocks noChangeShapeType="1"/>
              </p:cNvSpPr>
              <p:nvPr/>
            </p:nvSpPr>
            <p:spPr bwMode="auto">
              <a:xfrm>
                <a:off x="2999" y="287"/>
                <a:ext cx="194" cy="18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2" name="Line 133"/>
              <p:cNvSpPr>
                <a:spLocks noChangeShapeType="1"/>
              </p:cNvSpPr>
              <p:nvPr/>
            </p:nvSpPr>
            <p:spPr bwMode="auto">
              <a:xfrm flipV="1">
                <a:off x="1932" y="2067"/>
                <a:ext cx="291" cy="23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3" name="Freeform 128"/>
              <p:cNvSpPr>
                <a:spLocks/>
              </p:cNvSpPr>
              <p:nvPr/>
            </p:nvSpPr>
            <p:spPr bwMode="auto">
              <a:xfrm>
                <a:off x="1011" y="1880"/>
                <a:ext cx="921" cy="892"/>
              </a:xfrm>
              <a:custGeom>
                <a:avLst/>
                <a:gdLst>
                  <a:gd name="T0" fmla="*/ 0 w 912"/>
                  <a:gd name="T1" fmla="*/ 672 h 912"/>
                  <a:gd name="T2" fmla="*/ 0 w 912"/>
                  <a:gd name="T3" fmla="*/ 336 h 912"/>
                  <a:gd name="T4" fmla="*/ 336 w 912"/>
                  <a:gd name="T5" fmla="*/ 480 h 912"/>
                  <a:gd name="T6" fmla="*/ 576 w 912"/>
                  <a:gd name="T7" fmla="*/ 0 h 912"/>
                  <a:gd name="T8" fmla="*/ 912 w 912"/>
                  <a:gd name="T9" fmla="*/ 432 h 912"/>
                  <a:gd name="T10" fmla="*/ 672 w 912"/>
                  <a:gd name="T11" fmla="*/ 912 h 912"/>
                  <a:gd name="T12" fmla="*/ 336 w 912"/>
                  <a:gd name="T13" fmla="*/ 480 h 912"/>
                  <a:gd name="T14" fmla="*/ 0 w 912"/>
                  <a:gd name="T15" fmla="*/ 67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912">
                    <a:moveTo>
                      <a:pt x="0" y="672"/>
                    </a:moveTo>
                    <a:lnTo>
                      <a:pt x="0" y="336"/>
                    </a:lnTo>
                    <a:lnTo>
                      <a:pt x="336" y="480"/>
                    </a:lnTo>
                    <a:lnTo>
                      <a:pt x="576" y="0"/>
                    </a:lnTo>
                    <a:lnTo>
                      <a:pt x="912" y="432"/>
                    </a:lnTo>
                    <a:lnTo>
                      <a:pt x="672" y="912"/>
                    </a:lnTo>
                    <a:lnTo>
                      <a:pt x="336" y="480"/>
                    </a:lnTo>
                    <a:lnTo>
                      <a:pt x="0" y="672"/>
                    </a:lnTo>
                    <a:close/>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4" name="Freeform 136"/>
              <p:cNvSpPr>
                <a:spLocks/>
              </p:cNvSpPr>
              <p:nvPr/>
            </p:nvSpPr>
            <p:spPr bwMode="auto">
              <a:xfrm>
                <a:off x="3727" y="1552"/>
                <a:ext cx="825" cy="656"/>
              </a:xfrm>
              <a:custGeom>
                <a:avLst/>
                <a:gdLst>
                  <a:gd name="T0" fmla="*/ 816 w 816"/>
                  <a:gd name="T1" fmla="*/ 672 h 672"/>
                  <a:gd name="T2" fmla="*/ 336 w 816"/>
                  <a:gd name="T3" fmla="*/ 480 h 672"/>
                  <a:gd name="T4" fmla="*/ 0 w 816"/>
                  <a:gd name="T5" fmla="*/ 0 h 672"/>
                </a:gdLst>
                <a:ahLst/>
                <a:cxnLst>
                  <a:cxn ang="0">
                    <a:pos x="T0" y="T1"/>
                  </a:cxn>
                  <a:cxn ang="0">
                    <a:pos x="T2" y="T3"/>
                  </a:cxn>
                  <a:cxn ang="0">
                    <a:pos x="T4" y="T5"/>
                  </a:cxn>
                </a:cxnLst>
                <a:rect l="0" t="0" r="r" b="b"/>
                <a:pathLst>
                  <a:path w="816" h="672">
                    <a:moveTo>
                      <a:pt x="816" y="672"/>
                    </a:moveTo>
                    <a:lnTo>
                      <a:pt x="336" y="480"/>
                    </a:lnTo>
                    <a:lnTo>
                      <a:pt x="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5" name="Freeform 134"/>
              <p:cNvSpPr>
                <a:spLocks/>
              </p:cNvSpPr>
              <p:nvPr/>
            </p:nvSpPr>
            <p:spPr bwMode="auto">
              <a:xfrm>
                <a:off x="4067" y="1646"/>
                <a:ext cx="1116" cy="1172"/>
              </a:xfrm>
              <a:custGeom>
                <a:avLst/>
                <a:gdLst>
                  <a:gd name="T0" fmla="*/ 0 w 1104"/>
                  <a:gd name="T1" fmla="*/ 384 h 1200"/>
                  <a:gd name="T2" fmla="*/ 480 w 1104"/>
                  <a:gd name="T3" fmla="*/ 1200 h 1200"/>
                  <a:gd name="T4" fmla="*/ 432 w 1104"/>
                  <a:gd name="T5" fmla="*/ 0 h 1200"/>
                  <a:gd name="T6" fmla="*/ 816 w 1104"/>
                  <a:gd name="T7" fmla="*/ 384 h 1200"/>
                  <a:gd name="T8" fmla="*/ 480 w 1104"/>
                  <a:gd name="T9" fmla="*/ 576 h 1200"/>
                  <a:gd name="T10" fmla="*/ 864 w 1104"/>
                  <a:gd name="T11" fmla="*/ 912 h 1200"/>
                  <a:gd name="T12" fmla="*/ 816 w 1104"/>
                  <a:gd name="T13" fmla="*/ 384 h 1200"/>
                  <a:gd name="T14" fmla="*/ 1104 w 1104"/>
                  <a:gd name="T15" fmla="*/ 672 h 1200"/>
                  <a:gd name="T16" fmla="*/ 864 w 1104"/>
                  <a:gd name="T17" fmla="*/ 912 h 1200"/>
                  <a:gd name="T18" fmla="*/ 480 w 1104"/>
                  <a:gd name="T19"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4" h="1200">
                    <a:moveTo>
                      <a:pt x="0" y="384"/>
                    </a:moveTo>
                    <a:lnTo>
                      <a:pt x="480" y="1200"/>
                    </a:lnTo>
                    <a:lnTo>
                      <a:pt x="432" y="0"/>
                    </a:lnTo>
                    <a:lnTo>
                      <a:pt x="816" y="384"/>
                    </a:lnTo>
                    <a:lnTo>
                      <a:pt x="480" y="576"/>
                    </a:lnTo>
                    <a:lnTo>
                      <a:pt x="864" y="912"/>
                    </a:lnTo>
                    <a:lnTo>
                      <a:pt x="816" y="384"/>
                    </a:lnTo>
                    <a:lnTo>
                      <a:pt x="1104" y="672"/>
                    </a:lnTo>
                    <a:lnTo>
                      <a:pt x="864" y="912"/>
                    </a:lnTo>
                    <a:lnTo>
                      <a:pt x="480" y="120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grpSp>
          <p:nvGrpSpPr>
            <p:cNvPr id="208" name="Group 142"/>
            <p:cNvGrpSpPr>
              <a:grpSpLocks/>
            </p:cNvGrpSpPr>
            <p:nvPr/>
          </p:nvGrpSpPr>
          <p:grpSpPr bwMode="auto">
            <a:xfrm>
              <a:off x="1920" y="720"/>
              <a:ext cx="2074" cy="1948"/>
              <a:chOff x="1920" y="720"/>
              <a:chExt cx="2074" cy="1948"/>
            </a:xfrm>
          </p:grpSpPr>
          <p:sp>
            <p:nvSpPr>
              <p:cNvPr id="227" name="Freeform 76"/>
              <p:cNvSpPr>
                <a:spLocks/>
              </p:cNvSpPr>
              <p:nvPr/>
            </p:nvSpPr>
            <p:spPr bwMode="auto">
              <a:xfrm>
                <a:off x="2053" y="818"/>
                <a:ext cx="1941" cy="1850"/>
              </a:xfrm>
              <a:custGeom>
                <a:avLst/>
                <a:gdLst>
                  <a:gd name="T0" fmla="*/ 366 w 977"/>
                  <a:gd name="T1" fmla="*/ 997 h 1058"/>
                  <a:gd name="T2" fmla="*/ 383 w 977"/>
                  <a:gd name="T3" fmla="*/ 1015 h 1058"/>
                  <a:gd name="T4" fmla="*/ 401 w 977"/>
                  <a:gd name="T5" fmla="*/ 1032 h 1058"/>
                  <a:gd name="T6" fmla="*/ 418 w 977"/>
                  <a:gd name="T7" fmla="*/ 1049 h 1058"/>
                  <a:gd name="T8" fmla="*/ 441 w 977"/>
                  <a:gd name="T9" fmla="*/ 1056 h 1058"/>
                  <a:gd name="T10" fmla="*/ 470 w 977"/>
                  <a:gd name="T11" fmla="*/ 1053 h 1058"/>
                  <a:gd name="T12" fmla="*/ 498 w 977"/>
                  <a:gd name="T13" fmla="*/ 1049 h 1058"/>
                  <a:gd name="T14" fmla="*/ 526 w 977"/>
                  <a:gd name="T15" fmla="*/ 1046 h 1058"/>
                  <a:gd name="T16" fmla="*/ 555 w 977"/>
                  <a:gd name="T17" fmla="*/ 1042 h 1058"/>
                  <a:gd name="T18" fmla="*/ 584 w 977"/>
                  <a:gd name="T19" fmla="*/ 1039 h 1058"/>
                  <a:gd name="T20" fmla="*/ 613 w 977"/>
                  <a:gd name="T21" fmla="*/ 1035 h 1058"/>
                  <a:gd name="T22" fmla="*/ 642 w 977"/>
                  <a:gd name="T23" fmla="*/ 1032 h 1058"/>
                  <a:gd name="T24" fmla="*/ 666 w 977"/>
                  <a:gd name="T25" fmla="*/ 1020 h 1058"/>
                  <a:gd name="T26" fmla="*/ 683 w 977"/>
                  <a:gd name="T27" fmla="*/ 999 h 1058"/>
                  <a:gd name="T28" fmla="*/ 700 w 977"/>
                  <a:gd name="T29" fmla="*/ 977 h 1058"/>
                  <a:gd name="T30" fmla="*/ 718 w 977"/>
                  <a:gd name="T31" fmla="*/ 955 h 1058"/>
                  <a:gd name="T32" fmla="*/ 742 w 977"/>
                  <a:gd name="T33" fmla="*/ 943 h 1058"/>
                  <a:gd name="T34" fmla="*/ 773 w 977"/>
                  <a:gd name="T35" fmla="*/ 940 h 1058"/>
                  <a:gd name="T36" fmla="*/ 804 w 977"/>
                  <a:gd name="T37" fmla="*/ 937 h 1058"/>
                  <a:gd name="T38" fmla="*/ 835 w 977"/>
                  <a:gd name="T39" fmla="*/ 934 h 1058"/>
                  <a:gd name="T40" fmla="*/ 866 w 977"/>
                  <a:gd name="T41" fmla="*/ 932 h 1058"/>
                  <a:gd name="T42" fmla="*/ 897 w 977"/>
                  <a:gd name="T43" fmla="*/ 929 h 1058"/>
                  <a:gd name="T44" fmla="*/ 929 w 977"/>
                  <a:gd name="T45" fmla="*/ 927 h 1058"/>
                  <a:gd name="T46" fmla="*/ 961 w 977"/>
                  <a:gd name="T47" fmla="*/ 925 h 1058"/>
                  <a:gd name="T48" fmla="*/ 973 w 977"/>
                  <a:gd name="T49" fmla="*/ 821 h 1058"/>
                  <a:gd name="T50" fmla="*/ 962 w 977"/>
                  <a:gd name="T51" fmla="*/ 617 h 1058"/>
                  <a:gd name="T52" fmla="*/ 941 w 977"/>
                  <a:gd name="T53" fmla="*/ 409 h 1058"/>
                  <a:gd name="T54" fmla="*/ 907 w 977"/>
                  <a:gd name="T55" fmla="*/ 196 h 1058"/>
                  <a:gd name="T56" fmla="*/ 799 w 977"/>
                  <a:gd name="T57" fmla="*/ 0 h 1058"/>
                  <a:gd name="T58" fmla="*/ 748 w 977"/>
                  <a:gd name="T59" fmla="*/ 3 h 1058"/>
                  <a:gd name="T60" fmla="*/ 697 w 977"/>
                  <a:gd name="T61" fmla="*/ 8 h 1058"/>
                  <a:gd name="T62" fmla="*/ 647 w 977"/>
                  <a:gd name="T63" fmla="*/ 15 h 1058"/>
                  <a:gd name="T64" fmla="*/ 598 w 977"/>
                  <a:gd name="T65" fmla="*/ 24 h 1058"/>
                  <a:gd name="T66" fmla="*/ 548 w 977"/>
                  <a:gd name="T67" fmla="*/ 34 h 1058"/>
                  <a:gd name="T68" fmla="*/ 499 w 977"/>
                  <a:gd name="T69" fmla="*/ 47 h 1058"/>
                  <a:gd name="T70" fmla="*/ 450 w 977"/>
                  <a:gd name="T71" fmla="*/ 60 h 1058"/>
                  <a:gd name="T72" fmla="*/ 402 w 977"/>
                  <a:gd name="T73" fmla="*/ 72 h 1058"/>
                  <a:gd name="T74" fmla="*/ 352 w 977"/>
                  <a:gd name="T75" fmla="*/ 86 h 1058"/>
                  <a:gd name="T76" fmla="*/ 305 w 977"/>
                  <a:gd name="T77" fmla="*/ 101 h 1058"/>
                  <a:gd name="T78" fmla="*/ 257 w 977"/>
                  <a:gd name="T79" fmla="*/ 115 h 1058"/>
                  <a:gd name="T80" fmla="*/ 208 w 977"/>
                  <a:gd name="T81" fmla="*/ 128 h 1058"/>
                  <a:gd name="T82" fmla="*/ 160 w 977"/>
                  <a:gd name="T83" fmla="*/ 140 h 1058"/>
                  <a:gd name="T84" fmla="*/ 112 w 977"/>
                  <a:gd name="T85" fmla="*/ 153 h 1058"/>
                  <a:gd name="T86" fmla="*/ 62 w 977"/>
                  <a:gd name="T87" fmla="*/ 163 h 1058"/>
                  <a:gd name="T88" fmla="*/ 14 w 977"/>
                  <a:gd name="T89" fmla="*/ 172 h 1058"/>
                  <a:gd name="T90" fmla="*/ 24 w 977"/>
                  <a:gd name="T91" fmla="*/ 300 h 1058"/>
                  <a:gd name="T92" fmla="*/ 63 w 977"/>
                  <a:gd name="T93" fmla="*/ 515 h 1058"/>
                  <a:gd name="T94" fmla="*/ 91 w 977"/>
                  <a:gd name="T95" fmla="*/ 720 h 1058"/>
                  <a:gd name="T96" fmla="*/ 110 w 977"/>
                  <a:gd name="T97" fmla="*/ 922 h 1058"/>
                  <a:gd name="T98" fmla="*/ 131 w 977"/>
                  <a:gd name="T99" fmla="*/ 1023 h 1058"/>
                  <a:gd name="T100" fmla="*/ 161 w 977"/>
                  <a:gd name="T101" fmla="*/ 1018 h 1058"/>
                  <a:gd name="T102" fmla="*/ 191 w 977"/>
                  <a:gd name="T103" fmla="*/ 1015 h 1058"/>
                  <a:gd name="T104" fmla="*/ 220 w 977"/>
                  <a:gd name="T105" fmla="*/ 1010 h 1058"/>
                  <a:gd name="T106" fmla="*/ 250 w 977"/>
                  <a:gd name="T107" fmla="*/ 1005 h 1058"/>
                  <a:gd name="T108" fmla="*/ 281 w 977"/>
                  <a:gd name="T109" fmla="*/ 1001 h 1058"/>
                  <a:gd name="T110" fmla="*/ 311 w 977"/>
                  <a:gd name="T111" fmla="*/ 996 h 1058"/>
                  <a:gd name="T112" fmla="*/ 342 w 977"/>
                  <a:gd name="T11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7" h="1058">
                    <a:moveTo>
                      <a:pt x="357" y="989"/>
                    </a:moveTo>
                    <a:lnTo>
                      <a:pt x="366" y="997"/>
                    </a:lnTo>
                    <a:lnTo>
                      <a:pt x="374" y="1007"/>
                    </a:lnTo>
                    <a:lnTo>
                      <a:pt x="383" y="1015"/>
                    </a:lnTo>
                    <a:lnTo>
                      <a:pt x="392" y="1024"/>
                    </a:lnTo>
                    <a:lnTo>
                      <a:pt x="401" y="1032"/>
                    </a:lnTo>
                    <a:lnTo>
                      <a:pt x="409" y="1041"/>
                    </a:lnTo>
                    <a:lnTo>
                      <a:pt x="418" y="1049"/>
                    </a:lnTo>
                    <a:lnTo>
                      <a:pt x="426" y="1058"/>
                    </a:lnTo>
                    <a:lnTo>
                      <a:pt x="441" y="1056"/>
                    </a:lnTo>
                    <a:lnTo>
                      <a:pt x="455" y="1055"/>
                    </a:lnTo>
                    <a:lnTo>
                      <a:pt x="470" y="1053"/>
                    </a:lnTo>
                    <a:lnTo>
                      <a:pt x="484" y="1052"/>
                    </a:lnTo>
                    <a:lnTo>
                      <a:pt x="498" y="1049"/>
                    </a:lnTo>
                    <a:lnTo>
                      <a:pt x="513" y="1048"/>
                    </a:lnTo>
                    <a:lnTo>
                      <a:pt x="526" y="1046"/>
                    </a:lnTo>
                    <a:lnTo>
                      <a:pt x="541" y="1045"/>
                    </a:lnTo>
                    <a:lnTo>
                      <a:pt x="555" y="1042"/>
                    </a:lnTo>
                    <a:lnTo>
                      <a:pt x="570" y="1041"/>
                    </a:lnTo>
                    <a:lnTo>
                      <a:pt x="584" y="1039"/>
                    </a:lnTo>
                    <a:lnTo>
                      <a:pt x="598" y="1038"/>
                    </a:lnTo>
                    <a:lnTo>
                      <a:pt x="613" y="1035"/>
                    </a:lnTo>
                    <a:lnTo>
                      <a:pt x="628" y="1034"/>
                    </a:lnTo>
                    <a:lnTo>
                      <a:pt x="642" y="1032"/>
                    </a:lnTo>
                    <a:lnTo>
                      <a:pt x="657" y="1031"/>
                    </a:lnTo>
                    <a:lnTo>
                      <a:pt x="666" y="1020"/>
                    </a:lnTo>
                    <a:lnTo>
                      <a:pt x="674" y="1009"/>
                    </a:lnTo>
                    <a:lnTo>
                      <a:pt x="683" y="999"/>
                    </a:lnTo>
                    <a:lnTo>
                      <a:pt x="691" y="987"/>
                    </a:lnTo>
                    <a:lnTo>
                      <a:pt x="700" y="977"/>
                    </a:lnTo>
                    <a:lnTo>
                      <a:pt x="708" y="966"/>
                    </a:lnTo>
                    <a:lnTo>
                      <a:pt x="718" y="955"/>
                    </a:lnTo>
                    <a:lnTo>
                      <a:pt x="727" y="944"/>
                    </a:lnTo>
                    <a:lnTo>
                      <a:pt x="742" y="943"/>
                    </a:lnTo>
                    <a:lnTo>
                      <a:pt x="758" y="941"/>
                    </a:lnTo>
                    <a:lnTo>
                      <a:pt x="773" y="940"/>
                    </a:lnTo>
                    <a:lnTo>
                      <a:pt x="789" y="939"/>
                    </a:lnTo>
                    <a:lnTo>
                      <a:pt x="804" y="937"/>
                    </a:lnTo>
                    <a:lnTo>
                      <a:pt x="820" y="936"/>
                    </a:lnTo>
                    <a:lnTo>
                      <a:pt x="835" y="934"/>
                    </a:lnTo>
                    <a:lnTo>
                      <a:pt x="850" y="933"/>
                    </a:lnTo>
                    <a:lnTo>
                      <a:pt x="866" y="932"/>
                    </a:lnTo>
                    <a:lnTo>
                      <a:pt x="881" y="931"/>
                    </a:lnTo>
                    <a:lnTo>
                      <a:pt x="897" y="929"/>
                    </a:lnTo>
                    <a:lnTo>
                      <a:pt x="914" y="928"/>
                    </a:lnTo>
                    <a:lnTo>
                      <a:pt x="929" y="927"/>
                    </a:lnTo>
                    <a:lnTo>
                      <a:pt x="945" y="926"/>
                    </a:lnTo>
                    <a:lnTo>
                      <a:pt x="961" y="925"/>
                    </a:lnTo>
                    <a:lnTo>
                      <a:pt x="977" y="924"/>
                    </a:lnTo>
                    <a:lnTo>
                      <a:pt x="973" y="821"/>
                    </a:lnTo>
                    <a:lnTo>
                      <a:pt x="969" y="720"/>
                    </a:lnTo>
                    <a:lnTo>
                      <a:pt x="962" y="617"/>
                    </a:lnTo>
                    <a:lnTo>
                      <a:pt x="953" y="513"/>
                    </a:lnTo>
                    <a:lnTo>
                      <a:pt x="941" y="409"/>
                    </a:lnTo>
                    <a:lnTo>
                      <a:pt x="925" y="303"/>
                    </a:lnTo>
                    <a:lnTo>
                      <a:pt x="907" y="196"/>
                    </a:lnTo>
                    <a:lnTo>
                      <a:pt x="885" y="85"/>
                    </a:lnTo>
                    <a:lnTo>
                      <a:pt x="799" y="0"/>
                    </a:lnTo>
                    <a:lnTo>
                      <a:pt x="774" y="1"/>
                    </a:lnTo>
                    <a:lnTo>
                      <a:pt x="748" y="3"/>
                    </a:lnTo>
                    <a:lnTo>
                      <a:pt x="722" y="5"/>
                    </a:lnTo>
                    <a:lnTo>
                      <a:pt x="697" y="8"/>
                    </a:lnTo>
                    <a:lnTo>
                      <a:pt x="673" y="11"/>
                    </a:lnTo>
                    <a:lnTo>
                      <a:pt x="647" y="15"/>
                    </a:lnTo>
                    <a:lnTo>
                      <a:pt x="622" y="19"/>
                    </a:lnTo>
                    <a:lnTo>
                      <a:pt x="598" y="24"/>
                    </a:lnTo>
                    <a:lnTo>
                      <a:pt x="572" y="30"/>
                    </a:lnTo>
                    <a:lnTo>
                      <a:pt x="548" y="34"/>
                    </a:lnTo>
                    <a:lnTo>
                      <a:pt x="523" y="40"/>
                    </a:lnTo>
                    <a:lnTo>
                      <a:pt x="499" y="47"/>
                    </a:lnTo>
                    <a:lnTo>
                      <a:pt x="475" y="53"/>
                    </a:lnTo>
                    <a:lnTo>
                      <a:pt x="450" y="60"/>
                    </a:lnTo>
                    <a:lnTo>
                      <a:pt x="426" y="65"/>
                    </a:lnTo>
                    <a:lnTo>
                      <a:pt x="402" y="72"/>
                    </a:lnTo>
                    <a:lnTo>
                      <a:pt x="377" y="79"/>
                    </a:lnTo>
                    <a:lnTo>
                      <a:pt x="352" y="86"/>
                    </a:lnTo>
                    <a:lnTo>
                      <a:pt x="328" y="93"/>
                    </a:lnTo>
                    <a:lnTo>
                      <a:pt x="305" y="101"/>
                    </a:lnTo>
                    <a:lnTo>
                      <a:pt x="281" y="108"/>
                    </a:lnTo>
                    <a:lnTo>
                      <a:pt x="257" y="115"/>
                    </a:lnTo>
                    <a:lnTo>
                      <a:pt x="233" y="121"/>
                    </a:lnTo>
                    <a:lnTo>
                      <a:pt x="208" y="128"/>
                    </a:lnTo>
                    <a:lnTo>
                      <a:pt x="184" y="134"/>
                    </a:lnTo>
                    <a:lnTo>
                      <a:pt x="160" y="140"/>
                    </a:lnTo>
                    <a:lnTo>
                      <a:pt x="136" y="147"/>
                    </a:lnTo>
                    <a:lnTo>
                      <a:pt x="112" y="153"/>
                    </a:lnTo>
                    <a:lnTo>
                      <a:pt x="87" y="157"/>
                    </a:lnTo>
                    <a:lnTo>
                      <a:pt x="62" y="163"/>
                    </a:lnTo>
                    <a:lnTo>
                      <a:pt x="38" y="168"/>
                    </a:lnTo>
                    <a:lnTo>
                      <a:pt x="14" y="172"/>
                    </a:lnTo>
                    <a:lnTo>
                      <a:pt x="0" y="189"/>
                    </a:lnTo>
                    <a:lnTo>
                      <a:pt x="24" y="300"/>
                    </a:lnTo>
                    <a:lnTo>
                      <a:pt x="45" y="409"/>
                    </a:lnTo>
                    <a:lnTo>
                      <a:pt x="63" y="515"/>
                    </a:lnTo>
                    <a:lnTo>
                      <a:pt x="78" y="618"/>
                    </a:lnTo>
                    <a:lnTo>
                      <a:pt x="91" y="720"/>
                    </a:lnTo>
                    <a:lnTo>
                      <a:pt x="101" y="821"/>
                    </a:lnTo>
                    <a:lnTo>
                      <a:pt x="110" y="922"/>
                    </a:lnTo>
                    <a:lnTo>
                      <a:pt x="116" y="1025"/>
                    </a:lnTo>
                    <a:lnTo>
                      <a:pt x="131" y="1023"/>
                    </a:lnTo>
                    <a:lnTo>
                      <a:pt x="146" y="1020"/>
                    </a:lnTo>
                    <a:lnTo>
                      <a:pt x="161" y="1018"/>
                    </a:lnTo>
                    <a:lnTo>
                      <a:pt x="176" y="1016"/>
                    </a:lnTo>
                    <a:lnTo>
                      <a:pt x="191" y="1015"/>
                    </a:lnTo>
                    <a:lnTo>
                      <a:pt x="205" y="1012"/>
                    </a:lnTo>
                    <a:lnTo>
                      <a:pt x="220" y="1010"/>
                    </a:lnTo>
                    <a:lnTo>
                      <a:pt x="235" y="1008"/>
                    </a:lnTo>
                    <a:lnTo>
                      <a:pt x="250" y="1005"/>
                    </a:lnTo>
                    <a:lnTo>
                      <a:pt x="265" y="1003"/>
                    </a:lnTo>
                    <a:lnTo>
                      <a:pt x="281" y="1001"/>
                    </a:lnTo>
                    <a:lnTo>
                      <a:pt x="296" y="999"/>
                    </a:lnTo>
                    <a:lnTo>
                      <a:pt x="311" y="996"/>
                    </a:lnTo>
                    <a:lnTo>
                      <a:pt x="326" y="994"/>
                    </a:lnTo>
                    <a:lnTo>
                      <a:pt x="342" y="992"/>
                    </a:lnTo>
                    <a:lnTo>
                      <a:pt x="357" y="989"/>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grpSp>
            <p:nvGrpSpPr>
              <p:cNvPr id="228" name="Group 140"/>
              <p:cNvGrpSpPr>
                <a:grpSpLocks/>
              </p:cNvGrpSpPr>
              <p:nvPr/>
            </p:nvGrpSpPr>
            <p:grpSpPr bwMode="auto">
              <a:xfrm>
                <a:off x="1920" y="720"/>
                <a:ext cx="1945" cy="1853"/>
                <a:chOff x="1920" y="720"/>
                <a:chExt cx="1945" cy="1853"/>
              </a:xfrm>
            </p:grpSpPr>
            <p:sp>
              <p:nvSpPr>
                <p:cNvPr id="229" name="Freeform 78"/>
                <p:cNvSpPr>
                  <a:spLocks/>
                </p:cNvSpPr>
                <p:nvPr/>
              </p:nvSpPr>
              <p:spPr bwMode="auto">
                <a:xfrm>
                  <a:off x="1920" y="720"/>
                  <a:ext cx="1945" cy="1853"/>
                </a:xfrm>
                <a:custGeom>
                  <a:avLst/>
                  <a:gdLst>
                    <a:gd name="T0" fmla="*/ 369 w 979"/>
                    <a:gd name="T1" fmla="*/ 998 h 1059"/>
                    <a:gd name="T2" fmla="*/ 386 w 979"/>
                    <a:gd name="T3" fmla="*/ 1016 h 1059"/>
                    <a:gd name="T4" fmla="*/ 403 w 979"/>
                    <a:gd name="T5" fmla="*/ 1033 h 1059"/>
                    <a:gd name="T6" fmla="*/ 421 w 979"/>
                    <a:gd name="T7" fmla="*/ 1050 h 1059"/>
                    <a:gd name="T8" fmla="*/ 444 w 979"/>
                    <a:gd name="T9" fmla="*/ 1057 h 1059"/>
                    <a:gd name="T10" fmla="*/ 472 w 979"/>
                    <a:gd name="T11" fmla="*/ 1054 h 1059"/>
                    <a:gd name="T12" fmla="*/ 500 w 979"/>
                    <a:gd name="T13" fmla="*/ 1050 h 1059"/>
                    <a:gd name="T14" fmla="*/ 529 w 979"/>
                    <a:gd name="T15" fmla="*/ 1047 h 1059"/>
                    <a:gd name="T16" fmla="*/ 558 w 979"/>
                    <a:gd name="T17" fmla="*/ 1043 h 1059"/>
                    <a:gd name="T18" fmla="*/ 586 w 979"/>
                    <a:gd name="T19" fmla="*/ 1040 h 1059"/>
                    <a:gd name="T20" fmla="*/ 616 w 979"/>
                    <a:gd name="T21" fmla="*/ 1036 h 1059"/>
                    <a:gd name="T22" fmla="*/ 645 w 979"/>
                    <a:gd name="T23" fmla="*/ 1033 h 1059"/>
                    <a:gd name="T24" fmla="*/ 668 w 979"/>
                    <a:gd name="T25" fmla="*/ 1021 h 1059"/>
                    <a:gd name="T26" fmla="*/ 686 w 979"/>
                    <a:gd name="T27" fmla="*/ 1000 h 1059"/>
                    <a:gd name="T28" fmla="*/ 703 w 979"/>
                    <a:gd name="T29" fmla="*/ 978 h 1059"/>
                    <a:gd name="T30" fmla="*/ 720 w 979"/>
                    <a:gd name="T31" fmla="*/ 956 h 1059"/>
                    <a:gd name="T32" fmla="*/ 744 w 979"/>
                    <a:gd name="T33" fmla="*/ 943 h 1059"/>
                    <a:gd name="T34" fmla="*/ 775 w 979"/>
                    <a:gd name="T35" fmla="*/ 940 h 1059"/>
                    <a:gd name="T36" fmla="*/ 807 w 979"/>
                    <a:gd name="T37" fmla="*/ 937 h 1059"/>
                    <a:gd name="T38" fmla="*/ 838 w 979"/>
                    <a:gd name="T39" fmla="*/ 934 h 1059"/>
                    <a:gd name="T40" fmla="*/ 869 w 979"/>
                    <a:gd name="T41" fmla="*/ 932 h 1059"/>
                    <a:gd name="T42" fmla="*/ 900 w 979"/>
                    <a:gd name="T43" fmla="*/ 929 h 1059"/>
                    <a:gd name="T44" fmla="*/ 931 w 979"/>
                    <a:gd name="T45" fmla="*/ 927 h 1059"/>
                    <a:gd name="T46" fmla="*/ 963 w 979"/>
                    <a:gd name="T47" fmla="*/ 926 h 1059"/>
                    <a:gd name="T48" fmla="*/ 976 w 979"/>
                    <a:gd name="T49" fmla="*/ 813 h 1059"/>
                    <a:gd name="T50" fmla="*/ 963 w 979"/>
                    <a:gd name="T51" fmla="*/ 588 h 1059"/>
                    <a:gd name="T52" fmla="*/ 937 w 979"/>
                    <a:gd name="T53" fmla="*/ 360 h 1059"/>
                    <a:gd name="T54" fmla="*/ 895 w 979"/>
                    <a:gd name="T55" fmla="*/ 123 h 1059"/>
                    <a:gd name="T56" fmla="*/ 839 w 979"/>
                    <a:gd name="T57" fmla="*/ 0 h 1059"/>
                    <a:gd name="T58" fmla="*/ 782 w 979"/>
                    <a:gd name="T59" fmla="*/ 1 h 1059"/>
                    <a:gd name="T60" fmla="*/ 726 w 979"/>
                    <a:gd name="T61" fmla="*/ 5 h 1059"/>
                    <a:gd name="T62" fmla="*/ 671 w 979"/>
                    <a:gd name="T63" fmla="*/ 12 h 1059"/>
                    <a:gd name="T64" fmla="*/ 615 w 979"/>
                    <a:gd name="T65" fmla="*/ 21 h 1059"/>
                    <a:gd name="T66" fmla="*/ 561 w 979"/>
                    <a:gd name="T67" fmla="*/ 33 h 1059"/>
                    <a:gd name="T68" fmla="*/ 507 w 979"/>
                    <a:gd name="T69" fmla="*/ 46 h 1059"/>
                    <a:gd name="T70" fmla="*/ 453 w 979"/>
                    <a:gd name="T71" fmla="*/ 61 h 1059"/>
                    <a:gd name="T72" fmla="*/ 400 w 979"/>
                    <a:gd name="T73" fmla="*/ 76 h 1059"/>
                    <a:gd name="T74" fmla="*/ 347 w 979"/>
                    <a:gd name="T75" fmla="*/ 91 h 1059"/>
                    <a:gd name="T76" fmla="*/ 294 w 979"/>
                    <a:gd name="T77" fmla="*/ 105 h 1059"/>
                    <a:gd name="T78" fmla="*/ 241 w 979"/>
                    <a:gd name="T79" fmla="*/ 122 h 1059"/>
                    <a:gd name="T80" fmla="*/ 188 w 979"/>
                    <a:gd name="T81" fmla="*/ 135 h 1059"/>
                    <a:gd name="T82" fmla="*/ 134 w 979"/>
                    <a:gd name="T83" fmla="*/ 149 h 1059"/>
                    <a:gd name="T84" fmla="*/ 81 w 979"/>
                    <a:gd name="T85" fmla="*/ 162 h 1059"/>
                    <a:gd name="T86" fmla="*/ 26 w 979"/>
                    <a:gd name="T87" fmla="*/ 172 h 1059"/>
                    <a:gd name="T88" fmla="*/ 24 w 979"/>
                    <a:gd name="T89" fmla="*/ 291 h 1059"/>
                    <a:gd name="T90" fmla="*/ 64 w 979"/>
                    <a:gd name="T91" fmla="*/ 508 h 1059"/>
                    <a:gd name="T92" fmla="*/ 93 w 979"/>
                    <a:gd name="T93" fmla="*/ 717 h 1059"/>
                    <a:gd name="T94" fmla="*/ 113 w 979"/>
                    <a:gd name="T95" fmla="*/ 922 h 1059"/>
                    <a:gd name="T96" fmla="*/ 135 w 979"/>
                    <a:gd name="T97" fmla="*/ 1024 h 1059"/>
                    <a:gd name="T98" fmla="*/ 165 w 979"/>
                    <a:gd name="T99" fmla="*/ 1019 h 1059"/>
                    <a:gd name="T100" fmla="*/ 194 w 979"/>
                    <a:gd name="T101" fmla="*/ 1015 h 1059"/>
                    <a:gd name="T102" fmla="*/ 223 w 979"/>
                    <a:gd name="T103" fmla="*/ 1010 h 1059"/>
                    <a:gd name="T104" fmla="*/ 253 w 979"/>
                    <a:gd name="T105" fmla="*/ 1006 h 1059"/>
                    <a:gd name="T106" fmla="*/ 283 w 979"/>
                    <a:gd name="T107" fmla="*/ 1002 h 1059"/>
                    <a:gd name="T108" fmla="*/ 315 w 979"/>
                    <a:gd name="T109" fmla="*/ 997 h 1059"/>
                    <a:gd name="T110" fmla="*/ 344 w 979"/>
                    <a:gd name="T111" fmla="*/ 99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9" h="1059">
                      <a:moveTo>
                        <a:pt x="361" y="990"/>
                      </a:moveTo>
                      <a:lnTo>
                        <a:pt x="369" y="998"/>
                      </a:lnTo>
                      <a:lnTo>
                        <a:pt x="378" y="1008"/>
                      </a:lnTo>
                      <a:lnTo>
                        <a:pt x="386" y="1016"/>
                      </a:lnTo>
                      <a:lnTo>
                        <a:pt x="395" y="1025"/>
                      </a:lnTo>
                      <a:lnTo>
                        <a:pt x="403" y="1033"/>
                      </a:lnTo>
                      <a:lnTo>
                        <a:pt x="411" y="1042"/>
                      </a:lnTo>
                      <a:lnTo>
                        <a:pt x="421" y="1050"/>
                      </a:lnTo>
                      <a:lnTo>
                        <a:pt x="429" y="1059"/>
                      </a:lnTo>
                      <a:lnTo>
                        <a:pt x="444" y="1057"/>
                      </a:lnTo>
                      <a:lnTo>
                        <a:pt x="457" y="1056"/>
                      </a:lnTo>
                      <a:lnTo>
                        <a:pt x="472" y="1054"/>
                      </a:lnTo>
                      <a:lnTo>
                        <a:pt x="486" y="1053"/>
                      </a:lnTo>
                      <a:lnTo>
                        <a:pt x="500" y="1050"/>
                      </a:lnTo>
                      <a:lnTo>
                        <a:pt x="515" y="1049"/>
                      </a:lnTo>
                      <a:lnTo>
                        <a:pt x="529" y="1047"/>
                      </a:lnTo>
                      <a:lnTo>
                        <a:pt x="544" y="1046"/>
                      </a:lnTo>
                      <a:lnTo>
                        <a:pt x="558" y="1043"/>
                      </a:lnTo>
                      <a:lnTo>
                        <a:pt x="573" y="1042"/>
                      </a:lnTo>
                      <a:lnTo>
                        <a:pt x="586" y="1040"/>
                      </a:lnTo>
                      <a:lnTo>
                        <a:pt x="601" y="1039"/>
                      </a:lnTo>
                      <a:lnTo>
                        <a:pt x="616" y="1036"/>
                      </a:lnTo>
                      <a:lnTo>
                        <a:pt x="630" y="1035"/>
                      </a:lnTo>
                      <a:lnTo>
                        <a:pt x="645" y="1033"/>
                      </a:lnTo>
                      <a:lnTo>
                        <a:pt x="660" y="1032"/>
                      </a:lnTo>
                      <a:lnTo>
                        <a:pt x="668" y="1021"/>
                      </a:lnTo>
                      <a:lnTo>
                        <a:pt x="678" y="1010"/>
                      </a:lnTo>
                      <a:lnTo>
                        <a:pt x="686" y="1000"/>
                      </a:lnTo>
                      <a:lnTo>
                        <a:pt x="695" y="988"/>
                      </a:lnTo>
                      <a:lnTo>
                        <a:pt x="703" y="978"/>
                      </a:lnTo>
                      <a:lnTo>
                        <a:pt x="712" y="966"/>
                      </a:lnTo>
                      <a:lnTo>
                        <a:pt x="720" y="956"/>
                      </a:lnTo>
                      <a:lnTo>
                        <a:pt x="729" y="944"/>
                      </a:lnTo>
                      <a:lnTo>
                        <a:pt x="744" y="943"/>
                      </a:lnTo>
                      <a:lnTo>
                        <a:pt x="760" y="941"/>
                      </a:lnTo>
                      <a:lnTo>
                        <a:pt x="775" y="940"/>
                      </a:lnTo>
                      <a:lnTo>
                        <a:pt x="792" y="938"/>
                      </a:lnTo>
                      <a:lnTo>
                        <a:pt x="807" y="937"/>
                      </a:lnTo>
                      <a:lnTo>
                        <a:pt x="823" y="936"/>
                      </a:lnTo>
                      <a:lnTo>
                        <a:pt x="838" y="934"/>
                      </a:lnTo>
                      <a:lnTo>
                        <a:pt x="853" y="933"/>
                      </a:lnTo>
                      <a:lnTo>
                        <a:pt x="869" y="932"/>
                      </a:lnTo>
                      <a:lnTo>
                        <a:pt x="884" y="930"/>
                      </a:lnTo>
                      <a:lnTo>
                        <a:pt x="900" y="929"/>
                      </a:lnTo>
                      <a:lnTo>
                        <a:pt x="916" y="928"/>
                      </a:lnTo>
                      <a:lnTo>
                        <a:pt x="931" y="927"/>
                      </a:lnTo>
                      <a:lnTo>
                        <a:pt x="947" y="927"/>
                      </a:lnTo>
                      <a:lnTo>
                        <a:pt x="963" y="926"/>
                      </a:lnTo>
                      <a:lnTo>
                        <a:pt x="979" y="925"/>
                      </a:lnTo>
                      <a:lnTo>
                        <a:pt x="976" y="813"/>
                      </a:lnTo>
                      <a:lnTo>
                        <a:pt x="971" y="701"/>
                      </a:lnTo>
                      <a:lnTo>
                        <a:pt x="963" y="588"/>
                      </a:lnTo>
                      <a:lnTo>
                        <a:pt x="952" y="475"/>
                      </a:lnTo>
                      <a:lnTo>
                        <a:pt x="937" y="360"/>
                      </a:lnTo>
                      <a:lnTo>
                        <a:pt x="918" y="243"/>
                      </a:lnTo>
                      <a:lnTo>
                        <a:pt x="895" y="123"/>
                      </a:lnTo>
                      <a:lnTo>
                        <a:pt x="868" y="0"/>
                      </a:lnTo>
                      <a:lnTo>
                        <a:pt x="839" y="0"/>
                      </a:lnTo>
                      <a:lnTo>
                        <a:pt x="810" y="0"/>
                      </a:lnTo>
                      <a:lnTo>
                        <a:pt x="782" y="1"/>
                      </a:lnTo>
                      <a:lnTo>
                        <a:pt x="754" y="3"/>
                      </a:lnTo>
                      <a:lnTo>
                        <a:pt x="726" y="5"/>
                      </a:lnTo>
                      <a:lnTo>
                        <a:pt x="698" y="9"/>
                      </a:lnTo>
                      <a:lnTo>
                        <a:pt x="671" y="12"/>
                      </a:lnTo>
                      <a:lnTo>
                        <a:pt x="643" y="17"/>
                      </a:lnTo>
                      <a:lnTo>
                        <a:pt x="615" y="21"/>
                      </a:lnTo>
                      <a:lnTo>
                        <a:pt x="588" y="27"/>
                      </a:lnTo>
                      <a:lnTo>
                        <a:pt x="561" y="33"/>
                      </a:lnTo>
                      <a:lnTo>
                        <a:pt x="533" y="40"/>
                      </a:lnTo>
                      <a:lnTo>
                        <a:pt x="507" y="46"/>
                      </a:lnTo>
                      <a:lnTo>
                        <a:pt x="480" y="52"/>
                      </a:lnTo>
                      <a:lnTo>
                        <a:pt x="453" y="61"/>
                      </a:lnTo>
                      <a:lnTo>
                        <a:pt x="426" y="67"/>
                      </a:lnTo>
                      <a:lnTo>
                        <a:pt x="400" y="76"/>
                      </a:lnTo>
                      <a:lnTo>
                        <a:pt x="373" y="82"/>
                      </a:lnTo>
                      <a:lnTo>
                        <a:pt x="347" y="91"/>
                      </a:lnTo>
                      <a:lnTo>
                        <a:pt x="320" y="99"/>
                      </a:lnTo>
                      <a:lnTo>
                        <a:pt x="294" y="105"/>
                      </a:lnTo>
                      <a:lnTo>
                        <a:pt x="267" y="114"/>
                      </a:lnTo>
                      <a:lnTo>
                        <a:pt x="241" y="122"/>
                      </a:lnTo>
                      <a:lnTo>
                        <a:pt x="214" y="129"/>
                      </a:lnTo>
                      <a:lnTo>
                        <a:pt x="188" y="135"/>
                      </a:lnTo>
                      <a:lnTo>
                        <a:pt x="160" y="142"/>
                      </a:lnTo>
                      <a:lnTo>
                        <a:pt x="134" y="149"/>
                      </a:lnTo>
                      <a:lnTo>
                        <a:pt x="107" y="156"/>
                      </a:lnTo>
                      <a:lnTo>
                        <a:pt x="81" y="162"/>
                      </a:lnTo>
                      <a:lnTo>
                        <a:pt x="54" y="168"/>
                      </a:lnTo>
                      <a:lnTo>
                        <a:pt x="26" y="172"/>
                      </a:lnTo>
                      <a:lnTo>
                        <a:pt x="0" y="177"/>
                      </a:lnTo>
                      <a:lnTo>
                        <a:pt x="24" y="291"/>
                      </a:lnTo>
                      <a:lnTo>
                        <a:pt x="46" y="400"/>
                      </a:lnTo>
                      <a:lnTo>
                        <a:pt x="64" y="508"/>
                      </a:lnTo>
                      <a:lnTo>
                        <a:pt x="81" y="614"/>
                      </a:lnTo>
                      <a:lnTo>
                        <a:pt x="93" y="717"/>
                      </a:lnTo>
                      <a:lnTo>
                        <a:pt x="105" y="820"/>
                      </a:lnTo>
                      <a:lnTo>
                        <a:pt x="113" y="922"/>
                      </a:lnTo>
                      <a:lnTo>
                        <a:pt x="120" y="1026"/>
                      </a:lnTo>
                      <a:lnTo>
                        <a:pt x="135" y="1024"/>
                      </a:lnTo>
                      <a:lnTo>
                        <a:pt x="150" y="1021"/>
                      </a:lnTo>
                      <a:lnTo>
                        <a:pt x="165" y="1019"/>
                      </a:lnTo>
                      <a:lnTo>
                        <a:pt x="180" y="1017"/>
                      </a:lnTo>
                      <a:lnTo>
                        <a:pt x="194" y="1015"/>
                      </a:lnTo>
                      <a:lnTo>
                        <a:pt x="209" y="1012"/>
                      </a:lnTo>
                      <a:lnTo>
                        <a:pt x="223" y="1010"/>
                      </a:lnTo>
                      <a:lnTo>
                        <a:pt x="238" y="1008"/>
                      </a:lnTo>
                      <a:lnTo>
                        <a:pt x="253" y="1006"/>
                      </a:lnTo>
                      <a:lnTo>
                        <a:pt x="268" y="1004"/>
                      </a:lnTo>
                      <a:lnTo>
                        <a:pt x="283" y="1002"/>
                      </a:lnTo>
                      <a:lnTo>
                        <a:pt x="298" y="1000"/>
                      </a:lnTo>
                      <a:lnTo>
                        <a:pt x="315" y="997"/>
                      </a:lnTo>
                      <a:lnTo>
                        <a:pt x="329" y="995"/>
                      </a:lnTo>
                      <a:lnTo>
                        <a:pt x="344" y="993"/>
                      </a:lnTo>
                      <a:lnTo>
                        <a:pt x="361" y="99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30" name="Freeform 79"/>
                <p:cNvSpPr>
                  <a:spLocks/>
                </p:cNvSpPr>
                <p:nvPr/>
              </p:nvSpPr>
              <p:spPr bwMode="auto">
                <a:xfrm>
                  <a:off x="2236" y="971"/>
                  <a:ext cx="1330" cy="1213"/>
                </a:xfrm>
                <a:custGeom>
                  <a:avLst/>
                  <a:gdLst>
                    <a:gd name="T0" fmla="*/ 668 w 668"/>
                    <a:gd name="T1" fmla="*/ 612 h 696"/>
                    <a:gd name="T2" fmla="*/ 663 w 668"/>
                    <a:gd name="T3" fmla="*/ 537 h 696"/>
                    <a:gd name="T4" fmla="*/ 657 w 668"/>
                    <a:gd name="T5" fmla="*/ 462 h 696"/>
                    <a:gd name="T6" fmla="*/ 650 w 668"/>
                    <a:gd name="T7" fmla="*/ 387 h 696"/>
                    <a:gd name="T8" fmla="*/ 642 w 668"/>
                    <a:gd name="T9" fmla="*/ 312 h 696"/>
                    <a:gd name="T10" fmla="*/ 631 w 668"/>
                    <a:gd name="T11" fmla="*/ 236 h 696"/>
                    <a:gd name="T12" fmla="*/ 621 w 668"/>
                    <a:gd name="T13" fmla="*/ 159 h 696"/>
                    <a:gd name="T14" fmla="*/ 608 w 668"/>
                    <a:gd name="T15" fmla="*/ 80 h 696"/>
                    <a:gd name="T16" fmla="*/ 595 w 668"/>
                    <a:gd name="T17" fmla="*/ 0 h 696"/>
                    <a:gd name="T18" fmla="*/ 555 w 668"/>
                    <a:gd name="T19" fmla="*/ 5 h 696"/>
                    <a:gd name="T20" fmla="*/ 517 w 668"/>
                    <a:gd name="T21" fmla="*/ 10 h 696"/>
                    <a:gd name="T22" fmla="*/ 478 w 668"/>
                    <a:gd name="T23" fmla="*/ 16 h 696"/>
                    <a:gd name="T24" fmla="*/ 440 w 668"/>
                    <a:gd name="T25" fmla="*/ 23 h 696"/>
                    <a:gd name="T26" fmla="*/ 403 w 668"/>
                    <a:gd name="T27" fmla="*/ 31 h 696"/>
                    <a:gd name="T28" fmla="*/ 365 w 668"/>
                    <a:gd name="T29" fmla="*/ 39 h 696"/>
                    <a:gd name="T30" fmla="*/ 328 w 668"/>
                    <a:gd name="T31" fmla="*/ 47 h 696"/>
                    <a:gd name="T32" fmla="*/ 291 w 668"/>
                    <a:gd name="T33" fmla="*/ 57 h 696"/>
                    <a:gd name="T34" fmla="*/ 255 w 668"/>
                    <a:gd name="T35" fmla="*/ 66 h 696"/>
                    <a:gd name="T36" fmla="*/ 219 w 668"/>
                    <a:gd name="T37" fmla="*/ 76 h 696"/>
                    <a:gd name="T38" fmla="*/ 182 w 668"/>
                    <a:gd name="T39" fmla="*/ 85 h 696"/>
                    <a:gd name="T40" fmla="*/ 145 w 668"/>
                    <a:gd name="T41" fmla="*/ 95 h 696"/>
                    <a:gd name="T42" fmla="*/ 109 w 668"/>
                    <a:gd name="T43" fmla="*/ 105 h 696"/>
                    <a:gd name="T44" fmla="*/ 73 w 668"/>
                    <a:gd name="T45" fmla="*/ 114 h 696"/>
                    <a:gd name="T46" fmla="*/ 37 w 668"/>
                    <a:gd name="T47" fmla="*/ 123 h 696"/>
                    <a:gd name="T48" fmla="*/ 0 w 668"/>
                    <a:gd name="T49" fmla="*/ 133 h 696"/>
                    <a:gd name="T50" fmla="*/ 13 w 668"/>
                    <a:gd name="T51" fmla="*/ 205 h 696"/>
                    <a:gd name="T52" fmla="*/ 25 w 668"/>
                    <a:gd name="T53" fmla="*/ 278 h 696"/>
                    <a:gd name="T54" fmla="*/ 36 w 668"/>
                    <a:gd name="T55" fmla="*/ 348 h 696"/>
                    <a:gd name="T56" fmla="*/ 46 w 668"/>
                    <a:gd name="T57" fmla="*/ 418 h 696"/>
                    <a:gd name="T58" fmla="*/ 54 w 668"/>
                    <a:gd name="T59" fmla="*/ 487 h 696"/>
                    <a:gd name="T60" fmla="*/ 62 w 668"/>
                    <a:gd name="T61" fmla="*/ 557 h 696"/>
                    <a:gd name="T62" fmla="*/ 69 w 668"/>
                    <a:gd name="T63" fmla="*/ 626 h 696"/>
                    <a:gd name="T64" fmla="*/ 76 w 668"/>
                    <a:gd name="T65" fmla="*/ 696 h 696"/>
                    <a:gd name="T66" fmla="*/ 112 w 668"/>
                    <a:gd name="T67" fmla="*/ 690 h 696"/>
                    <a:gd name="T68" fmla="*/ 147 w 668"/>
                    <a:gd name="T69" fmla="*/ 683 h 696"/>
                    <a:gd name="T70" fmla="*/ 183 w 668"/>
                    <a:gd name="T71" fmla="*/ 677 h 696"/>
                    <a:gd name="T72" fmla="*/ 219 w 668"/>
                    <a:gd name="T73" fmla="*/ 672 h 696"/>
                    <a:gd name="T74" fmla="*/ 255 w 668"/>
                    <a:gd name="T75" fmla="*/ 665 h 696"/>
                    <a:gd name="T76" fmla="*/ 290 w 668"/>
                    <a:gd name="T77" fmla="*/ 659 h 696"/>
                    <a:gd name="T78" fmla="*/ 327 w 668"/>
                    <a:gd name="T79" fmla="*/ 653 h 696"/>
                    <a:gd name="T80" fmla="*/ 364 w 668"/>
                    <a:gd name="T81" fmla="*/ 649 h 696"/>
                    <a:gd name="T82" fmla="*/ 400 w 668"/>
                    <a:gd name="T83" fmla="*/ 643 h 696"/>
                    <a:gd name="T84" fmla="*/ 438 w 668"/>
                    <a:gd name="T85" fmla="*/ 637 h 696"/>
                    <a:gd name="T86" fmla="*/ 475 w 668"/>
                    <a:gd name="T87" fmla="*/ 633 h 696"/>
                    <a:gd name="T88" fmla="*/ 513 w 668"/>
                    <a:gd name="T89" fmla="*/ 628 h 696"/>
                    <a:gd name="T90" fmla="*/ 551 w 668"/>
                    <a:gd name="T91" fmla="*/ 623 h 696"/>
                    <a:gd name="T92" fmla="*/ 590 w 668"/>
                    <a:gd name="T93" fmla="*/ 620 h 696"/>
                    <a:gd name="T94" fmla="*/ 629 w 668"/>
                    <a:gd name="T95" fmla="*/ 615 h 696"/>
                    <a:gd name="T96" fmla="*/ 668 w 668"/>
                    <a:gd name="T97" fmla="*/ 61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8" h="696">
                      <a:moveTo>
                        <a:pt x="668" y="612"/>
                      </a:moveTo>
                      <a:lnTo>
                        <a:pt x="663" y="537"/>
                      </a:lnTo>
                      <a:lnTo>
                        <a:pt x="657" y="462"/>
                      </a:lnTo>
                      <a:lnTo>
                        <a:pt x="650" y="387"/>
                      </a:lnTo>
                      <a:lnTo>
                        <a:pt x="642" y="312"/>
                      </a:lnTo>
                      <a:lnTo>
                        <a:pt x="631" y="236"/>
                      </a:lnTo>
                      <a:lnTo>
                        <a:pt x="621" y="159"/>
                      </a:lnTo>
                      <a:lnTo>
                        <a:pt x="608" y="80"/>
                      </a:lnTo>
                      <a:lnTo>
                        <a:pt x="595" y="0"/>
                      </a:lnTo>
                      <a:lnTo>
                        <a:pt x="555" y="5"/>
                      </a:lnTo>
                      <a:lnTo>
                        <a:pt x="517" y="10"/>
                      </a:lnTo>
                      <a:lnTo>
                        <a:pt x="478" y="16"/>
                      </a:lnTo>
                      <a:lnTo>
                        <a:pt x="440" y="23"/>
                      </a:lnTo>
                      <a:lnTo>
                        <a:pt x="403" y="31"/>
                      </a:lnTo>
                      <a:lnTo>
                        <a:pt x="365" y="39"/>
                      </a:lnTo>
                      <a:lnTo>
                        <a:pt x="328" y="47"/>
                      </a:lnTo>
                      <a:lnTo>
                        <a:pt x="291" y="57"/>
                      </a:lnTo>
                      <a:lnTo>
                        <a:pt x="255" y="66"/>
                      </a:lnTo>
                      <a:lnTo>
                        <a:pt x="219" y="76"/>
                      </a:lnTo>
                      <a:lnTo>
                        <a:pt x="182" y="85"/>
                      </a:lnTo>
                      <a:lnTo>
                        <a:pt x="145" y="95"/>
                      </a:lnTo>
                      <a:lnTo>
                        <a:pt x="109" y="105"/>
                      </a:lnTo>
                      <a:lnTo>
                        <a:pt x="73" y="114"/>
                      </a:lnTo>
                      <a:lnTo>
                        <a:pt x="37" y="123"/>
                      </a:lnTo>
                      <a:lnTo>
                        <a:pt x="0" y="133"/>
                      </a:lnTo>
                      <a:lnTo>
                        <a:pt x="13" y="205"/>
                      </a:lnTo>
                      <a:lnTo>
                        <a:pt x="25" y="278"/>
                      </a:lnTo>
                      <a:lnTo>
                        <a:pt x="36" y="348"/>
                      </a:lnTo>
                      <a:lnTo>
                        <a:pt x="46" y="418"/>
                      </a:lnTo>
                      <a:lnTo>
                        <a:pt x="54" y="487"/>
                      </a:lnTo>
                      <a:lnTo>
                        <a:pt x="62" y="557"/>
                      </a:lnTo>
                      <a:lnTo>
                        <a:pt x="69" y="626"/>
                      </a:lnTo>
                      <a:lnTo>
                        <a:pt x="76" y="696"/>
                      </a:lnTo>
                      <a:lnTo>
                        <a:pt x="112" y="690"/>
                      </a:lnTo>
                      <a:lnTo>
                        <a:pt x="147" y="683"/>
                      </a:lnTo>
                      <a:lnTo>
                        <a:pt x="183" y="677"/>
                      </a:lnTo>
                      <a:lnTo>
                        <a:pt x="219" y="672"/>
                      </a:lnTo>
                      <a:lnTo>
                        <a:pt x="255" y="665"/>
                      </a:lnTo>
                      <a:lnTo>
                        <a:pt x="290" y="659"/>
                      </a:lnTo>
                      <a:lnTo>
                        <a:pt x="327" y="653"/>
                      </a:lnTo>
                      <a:lnTo>
                        <a:pt x="364" y="649"/>
                      </a:lnTo>
                      <a:lnTo>
                        <a:pt x="400" y="643"/>
                      </a:lnTo>
                      <a:lnTo>
                        <a:pt x="438" y="637"/>
                      </a:lnTo>
                      <a:lnTo>
                        <a:pt x="475" y="633"/>
                      </a:lnTo>
                      <a:lnTo>
                        <a:pt x="513" y="628"/>
                      </a:lnTo>
                      <a:lnTo>
                        <a:pt x="551" y="623"/>
                      </a:lnTo>
                      <a:lnTo>
                        <a:pt x="590" y="620"/>
                      </a:lnTo>
                      <a:lnTo>
                        <a:pt x="629" y="615"/>
                      </a:lnTo>
                      <a:lnTo>
                        <a:pt x="668" y="612"/>
                      </a:lnTo>
                      <a:close/>
                    </a:path>
                  </a:pathLst>
                </a:custGeom>
                <a:solidFill>
                  <a:srgbClr val="EAEAE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grpSp>
              <p:nvGrpSpPr>
                <p:cNvPr id="231" name="Group 92"/>
                <p:cNvGrpSpPr>
                  <a:grpSpLocks/>
                </p:cNvGrpSpPr>
                <p:nvPr/>
              </p:nvGrpSpPr>
              <p:grpSpPr bwMode="auto">
                <a:xfrm>
                  <a:off x="2496" y="1017"/>
                  <a:ext cx="1038" cy="1047"/>
                  <a:chOff x="1529" y="1392"/>
                  <a:chExt cx="395" cy="500"/>
                </a:xfrm>
              </p:grpSpPr>
              <p:sp>
                <p:nvSpPr>
                  <p:cNvPr id="232" name="Freeform 93"/>
                  <p:cNvSpPr>
                    <a:spLocks/>
                  </p:cNvSpPr>
                  <p:nvPr/>
                </p:nvSpPr>
                <p:spPr bwMode="auto">
                  <a:xfrm>
                    <a:off x="1529" y="1719"/>
                    <a:ext cx="53" cy="55"/>
                  </a:xfrm>
                  <a:custGeom>
                    <a:avLst/>
                    <a:gdLst>
                      <a:gd name="T0" fmla="*/ 7 w 106"/>
                      <a:gd name="T1" fmla="*/ 0 h 111"/>
                      <a:gd name="T2" fmla="*/ 38 w 106"/>
                      <a:gd name="T3" fmla="*/ 1 h 111"/>
                      <a:gd name="T4" fmla="*/ 62 w 106"/>
                      <a:gd name="T5" fmla="*/ 5 h 111"/>
                      <a:gd name="T6" fmla="*/ 80 w 106"/>
                      <a:gd name="T7" fmla="*/ 13 h 111"/>
                      <a:gd name="T8" fmla="*/ 94 w 106"/>
                      <a:gd name="T9" fmla="*/ 24 h 111"/>
                      <a:gd name="T10" fmla="*/ 102 w 106"/>
                      <a:gd name="T11" fmla="*/ 39 h 111"/>
                      <a:gd name="T12" fmla="*/ 106 w 106"/>
                      <a:gd name="T13" fmla="*/ 59 h 111"/>
                      <a:gd name="T14" fmla="*/ 105 w 106"/>
                      <a:gd name="T15" fmla="*/ 82 h 111"/>
                      <a:gd name="T16" fmla="*/ 100 w 106"/>
                      <a:gd name="T17" fmla="*/ 111 h 111"/>
                      <a:gd name="T18" fmla="*/ 77 w 106"/>
                      <a:gd name="T19" fmla="*/ 111 h 111"/>
                      <a:gd name="T20" fmla="*/ 55 w 106"/>
                      <a:gd name="T21" fmla="*/ 105 h 111"/>
                      <a:gd name="T22" fmla="*/ 35 w 106"/>
                      <a:gd name="T23" fmla="*/ 95 h 111"/>
                      <a:gd name="T24" fmla="*/ 19 w 106"/>
                      <a:gd name="T25" fmla="*/ 81 h 111"/>
                      <a:gd name="T26" fmla="*/ 8 w 106"/>
                      <a:gd name="T27" fmla="*/ 63 h 111"/>
                      <a:gd name="T28" fmla="*/ 1 w 106"/>
                      <a:gd name="T29" fmla="*/ 44 h 111"/>
                      <a:gd name="T30" fmla="*/ 0 w 106"/>
                      <a:gd name="T31" fmla="*/ 22 h 111"/>
                      <a:gd name="T32" fmla="*/ 7 w 106"/>
                      <a:gd name="T33" fmla="*/ 0 h 111"/>
                      <a:gd name="T34" fmla="*/ 7 w 106"/>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1">
                        <a:moveTo>
                          <a:pt x="7" y="0"/>
                        </a:moveTo>
                        <a:lnTo>
                          <a:pt x="38" y="1"/>
                        </a:lnTo>
                        <a:lnTo>
                          <a:pt x="62" y="5"/>
                        </a:lnTo>
                        <a:lnTo>
                          <a:pt x="80" y="13"/>
                        </a:lnTo>
                        <a:lnTo>
                          <a:pt x="94" y="24"/>
                        </a:lnTo>
                        <a:lnTo>
                          <a:pt x="102" y="39"/>
                        </a:lnTo>
                        <a:lnTo>
                          <a:pt x="106" y="59"/>
                        </a:lnTo>
                        <a:lnTo>
                          <a:pt x="105" y="82"/>
                        </a:lnTo>
                        <a:lnTo>
                          <a:pt x="100" y="111"/>
                        </a:lnTo>
                        <a:lnTo>
                          <a:pt x="77" y="111"/>
                        </a:lnTo>
                        <a:lnTo>
                          <a:pt x="55" y="105"/>
                        </a:lnTo>
                        <a:lnTo>
                          <a:pt x="35" y="95"/>
                        </a:lnTo>
                        <a:lnTo>
                          <a:pt x="19" y="81"/>
                        </a:lnTo>
                        <a:lnTo>
                          <a:pt x="8" y="63"/>
                        </a:lnTo>
                        <a:lnTo>
                          <a:pt x="1" y="44"/>
                        </a:lnTo>
                        <a:lnTo>
                          <a:pt x="0" y="22"/>
                        </a:lnTo>
                        <a:lnTo>
                          <a:pt x="7" y="0"/>
                        </a:lnTo>
                        <a:lnTo>
                          <a:pt x="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33" name="Freeform 94"/>
                  <p:cNvSpPr>
                    <a:spLocks/>
                  </p:cNvSpPr>
                  <p:nvPr/>
                </p:nvSpPr>
                <p:spPr bwMode="auto">
                  <a:xfrm>
                    <a:off x="1535" y="1691"/>
                    <a:ext cx="73" cy="84"/>
                  </a:xfrm>
                  <a:custGeom>
                    <a:avLst/>
                    <a:gdLst>
                      <a:gd name="T0" fmla="*/ 103 w 148"/>
                      <a:gd name="T1" fmla="*/ 168 h 168"/>
                      <a:gd name="T2" fmla="*/ 110 w 148"/>
                      <a:gd name="T3" fmla="*/ 167 h 168"/>
                      <a:gd name="T4" fmla="*/ 115 w 148"/>
                      <a:gd name="T5" fmla="*/ 166 h 168"/>
                      <a:gd name="T6" fmla="*/ 120 w 148"/>
                      <a:gd name="T7" fmla="*/ 165 h 168"/>
                      <a:gd name="T8" fmla="*/ 126 w 148"/>
                      <a:gd name="T9" fmla="*/ 162 h 168"/>
                      <a:gd name="T10" fmla="*/ 130 w 148"/>
                      <a:gd name="T11" fmla="*/ 161 h 168"/>
                      <a:gd name="T12" fmla="*/ 136 w 148"/>
                      <a:gd name="T13" fmla="*/ 159 h 168"/>
                      <a:gd name="T14" fmla="*/ 142 w 148"/>
                      <a:gd name="T15" fmla="*/ 155 h 168"/>
                      <a:gd name="T16" fmla="*/ 148 w 148"/>
                      <a:gd name="T17" fmla="*/ 153 h 168"/>
                      <a:gd name="T18" fmla="*/ 148 w 148"/>
                      <a:gd name="T19" fmla="*/ 107 h 168"/>
                      <a:gd name="T20" fmla="*/ 148 w 148"/>
                      <a:gd name="T21" fmla="*/ 69 h 168"/>
                      <a:gd name="T22" fmla="*/ 144 w 148"/>
                      <a:gd name="T23" fmla="*/ 40 h 168"/>
                      <a:gd name="T24" fmla="*/ 136 w 148"/>
                      <a:gd name="T25" fmla="*/ 19 h 168"/>
                      <a:gd name="T26" fmla="*/ 121 w 148"/>
                      <a:gd name="T27" fmla="*/ 6 h 168"/>
                      <a:gd name="T28" fmla="*/ 98 w 148"/>
                      <a:gd name="T29" fmla="*/ 0 h 168"/>
                      <a:gd name="T30" fmla="*/ 63 w 148"/>
                      <a:gd name="T31" fmla="*/ 2 h 168"/>
                      <a:gd name="T32" fmla="*/ 16 w 148"/>
                      <a:gd name="T33" fmla="*/ 10 h 168"/>
                      <a:gd name="T34" fmla="*/ 0 w 148"/>
                      <a:gd name="T35" fmla="*/ 41 h 168"/>
                      <a:gd name="T36" fmla="*/ 39 w 148"/>
                      <a:gd name="T37" fmla="*/ 40 h 168"/>
                      <a:gd name="T38" fmla="*/ 68 w 148"/>
                      <a:gd name="T39" fmla="*/ 41 h 168"/>
                      <a:gd name="T40" fmla="*/ 89 w 148"/>
                      <a:gd name="T41" fmla="*/ 47 h 168"/>
                      <a:gd name="T42" fmla="*/ 103 w 148"/>
                      <a:gd name="T43" fmla="*/ 59 h 168"/>
                      <a:gd name="T44" fmla="*/ 110 w 148"/>
                      <a:gd name="T45" fmla="*/ 75 h 168"/>
                      <a:gd name="T46" fmla="*/ 112 w 148"/>
                      <a:gd name="T47" fmla="*/ 99 h 168"/>
                      <a:gd name="T48" fmla="*/ 108 w 148"/>
                      <a:gd name="T49" fmla="*/ 129 h 168"/>
                      <a:gd name="T50" fmla="*/ 103 w 148"/>
                      <a:gd name="T51" fmla="*/ 168 h 168"/>
                      <a:gd name="T52" fmla="*/ 103 w 148"/>
                      <a:gd name="T5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68">
                        <a:moveTo>
                          <a:pt x="103" y="168"/>
                        </a:moveTo>
                        <a:lnTo>
                          <a:pt x="110" y="167"/>
                        </a:lnTo>
                        <a:lnTo>
                          <a:pt x="115" y="166"/>
                        </a:lnTo>
                        <a:lnTo>
                          <a:pt x="120" y="165"/>
                        </a:lnTo>
                        <a:lnTo>
                          <a:pt x="126" y="162"/>
                        </a:lnTo>
                        <a:lnTo>
                          <a:pt x="130" y="161"/>
                        </a:lnTo>
                        <a:lnTo>
                          <a:pt x="136" y="159"/>
                        </a:lnTo>
                        <a:lnTo>
                          <a:pt x="142" y="155"/>
                        </a:lnTo>
                        <a:lnTo>
                          <a:pt x="148" y="153"/>
                        </a:lnTo>
                        <a:lnTo>
                          <a:pt x="148" y="107"/>
                        </a:lnTo>
                        <a:lnTo>
                          <a:pt x="148" y="69"/>
                        </a:lnTo>
                        <a:lnTo>
                          <a:pt x="144" y="40"/>
                        </a:lnTo>
                        <a:lnTo>
                          <a:pt x="136" y="19"/>
                        </a:lnTo>
                        <a:lnTo>
                          <a:pt x="121" y="6"/>
                        </a:lnTo>
                        <a:lnTo>
                          <a:pt x="98" y="0"/>
                        </a:lnTo>
                        <a:lnTo>
                          <a:pt x="63" y="2"/>
                        </a:lnTo>
                        <a:lnTo>
                          <a:pt x="16" y="10"/>
                        </a:lnTo>
                        <a:lnTo>
                          <a:pt x="0" y="41"/>
                        </a:lnTo>
                        <a:lnTo>
                          <a:pt x="39" y="40"/>
                        </a:lnTo>
                        <a:lnTo>
                          <a:pt x="68" y="41"/>
                        </a:lnTo>
                        <a:lnTo>
                          <a:pt x="89" y="47"/>
                        </a:lnTo>
                        <a:lnTo>
                          <a:pt x="103" y="59"/>
                        </a:lnTo>
                        <a:lnTo>
                          <a:pt x="110" y="75"/>
                        </a:lnTo>
                        <a:lnTo>
                          <a:pt x="112" y="99"/>
                        </a:lnTo>
                        <a:lnTo>
                          <a:pt x="108" y="129"/>
                        </a:lnTo>
                        <a:lnTo>
                          <a:pt x="103" y="168"/>
                        </a:lnTo>
                        <a:lnTo>
                          <a:pt x="103" y="1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34" name="Freeform 95"/>
                  <p:cNvSpPr>
                    <a:spLocks/>
                  </p:cNvSpPr>
                  <p:nvPr/>
                </p:nvSpPr>
                <p:spPr bwMode="auto">
                  <a:xfrm>
                    <a:off x="1547" y="1660"/>
                    <a:ext cx="85" cy="104"/>
                  </a:xfrm>
                  <a:custGeom>
                    <a:avLst/>
                    <a:gdLst>
                      <a:gd name="T0" fmla="*/ 135 w 172"/>
                      <a:gd name="T1" fmla="*/ 208 h 208"/>
                      <a:gd name="T2" fmla="*/ 172 w 172"/>
                      <a:gd name="T3" fmla="*/ 185 h 208"/>
                      <a:gd name="T4" fmla="*/ 172 w 172"/>
                      <a:gd name="T5" fmla="*/ 137 h 208"/>
                      <a:gd name="T6" fmla="*/ 172 w 172"/>
                      <a:gd name="T7" fmla="*/ 95 h 208"/>
                      <a:gd name="T8" fmla="*/ 171 w 172"/>
                      <a:gd name="T9" fmla="*/ 61 h 208"/>
                      <a:gd name="T10" fmla="*/ 164 w 172"/>
                      <a:gd name="T11" fmla="*/ 33 h 208"/>
                      <a:gd name="T12" fmla="*/ 150 w 172"/>
                      <a:gd name="T13" fmla="*/ 13 h 208"/>
                      <a:gd name="T14" fmla="*/ 126 w 172"/>
                      <a:gd name="T15" fmla="*/ 2 h 208"/>
                      <a:gd name="T16" fmla="*/ 89 w 172"/>
                      <a:gd name="T17" fmla="*/ 0 h 208"/>
                      <a:gd name="T18" fmla="*/ 35 w 172"/>
                      <a:gd name="T19" fmla="*/ 7 h 208"/>
                      <a:gd name="T20" fmla="*/ 0 w 172"/>
                      <a:gd name="T21" fmla="*/ 56 h 208"/>
                      <a:gd name="T22" fmla="*/ 53 w 172"/>
                      <a:gd name="T23" fmla="*/ 45 h 208"/>
                      <a:gd name="T24" fmla="*/ 91 w 172"/>
                      <a:gd name="T25" fmla="*/ 41 h 208"/>
                      <a:gd name="T26" fmla="*/ 116 w 172"/>
                      <a:gd name="T27" fmla="*/ 46 h 208"/>
                      <a:gd name="T28" fmla="*/ 130 w 172"/>
                      <a:gd name="T29" fmla="*/ 60 h 208"/>
                      <a:gd name="T30" fmla="*/ 137 w 172"/>
                      <a:gd name="T31" fmla="*/ 83 h 208"/>
                      <a:gd name="T32" fmla="*/ 139 w 172"/>
                      <a:gd name="T33" fmla="*/ 115 h 208"/>
                      <a:gd name="T34" fmla="*/ 137 w 172"/>
                      <a:gd name="T35" fmla="*/ 156 h 208"/>
                      <a:gd name="T36" fmla="*/ 135 w 172"/>
                      <a:gd name="T37" fmla="*/ 208 h 208"/>
                      <a:gd name="T38" fmla="*/ 135 w 172"/>
                      <a:gd name="T39"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208">
                        <a:moveTo>
                          <a:pt x="135" y="208"/>
                        </a:moveTo>
                        <a:lnTo>
                          <a:pt x="172" y="185"/>
                        </a:lnTo>
                        <a:lnTo>
                          <a:pt x="172" y="137"/>
                        </a:lnTo>
                        <a:lnTo>
                          <a:pt x="172" y="95"/>
                        </a:lnTo>
                        <a:lnTo>
                          <a:pt x="171" y="61"/>
                        </a:lnTo>
                        <a:lnTo>
                          <a:pt x="164" y="33"/>
                        </a:lnTo>
                        <a:lnTo>
                          <a:pt x="150" y="13"/>
                        </a:lnTo>
                        <a:lnTo>
                          <a:pt x="126" y="2"/>
                        </a:lnTo>
                        <a:lnTo>
                          <a:pt x="89" y="0"/>
                        </a:lnTo>
                        <a:lnTo>
                          <a:pt x="35" y="7"/>
                        </a:lnTo>
                        <a:lnTo>
                          <a:pt x="0" y="56"/>
                        </a:lnTo>
                        <a:lnTo>
                          <a:pt x="53" y="45"/>
                        </a:lnTo>
                        <a:lnTo>
                          <a:pt x="91" y="41"/>
                        </a:lnTo>
                        <a:lnTo>
                          <a:pt x="116" y="46"/>
                        </a:lnTo>
                        <a:lnTo>
                          <a:pt x="130" y="60"/>
                        </a:lnTo>
                        <a:lnTo>
                          <a:pt x="137" y="83"/>
                        </a:lnTo>
                        <a:lnTo>
                          <a:pt x="139" y="115"/>
                        </a:lnTo>
                        <a:lnTo>
                          <a:pt x="137" y="156"/>
                        </a:lnTo>
                        <a:lnTo>
                          <a:pt x="135" y="208"/>
                        </a:lnTo>
                        <a:lnTo>
                          <a:pt x="135" y="20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35" name="Freeform 96"/>
                  <p:cNvSpPr>
                    <a:spLocks/>
                  </p:cNvSpPr>
                  <p:nvPr/>
                </p:nvSpPr>
                <p:spPr bwMode="auto">
                  <a:xfrm>
                    <a:off x="1567" y="1626"/>
                    <a:ext cx="94" cy="123"/>
                  </a:xfrm>
                  <a:custGeom>
                    <a:avLst/>
                    <a:gdLst>
                      <a:gd name="T0" fmla="*/ 141 w 186"/>
                      <a:gd name="T1" fmla="*/ 244 h 244"/>
                      <a:gd name="T2" fmla="*/ 186 w 186"/>
                      <a:gd name="T3" fmla="*/ 209 h 244"/>
                      <a:gd name="T4" fmla="*/ 184 w 186"/>
                      <a:gd name="T5" fmla="*/ 177 h 244"/>
                      <a:gd name="T6" fmla="*/ 183 w 186"/>
                      <a:gd name="T7" fmla="*/ 147 h 244"/>
                      <a:gd name="T8" fmla="*/ 183 w 186"/>
                      <a:gd name="T9" fmla="*/ 121 h 244"/>
                      <a:gd name="T10" fmla="*/ 183 w 186"/>
                      <a:gd name="T11" fmla="*/ 97 h 244"/>
                      <a:gd name="T12" fmla="*/ 182 w 186"/>
                      <a:gd name="T13" fmla="*/ 75 h 244"/>
                      <a:gd name="T14" fmla="*/ 180 w 186"/>
                      <a:gd name="T15" fmla="*/ 56 h 244"/>
                      <a:gd name="T16" fmla="*/ 177 w 186"/>
                      <a:gd name="T17" fmla="*/ 40 h 244"/>
                      <a:gd name="T18" fmla="*/ 173 w 186"/>
                      <a:gd name="T19" fmla="*/ 26 h 244"/>
                      <a:gd name="T20" fmla="*/ 166 w 186"/>
                      <a:gd name="T21" fmla="*/ 16 h 244"/>
                      <a:gd name="T22" fmla="*/ 156 w 186"/>
                      <a:gd name="T23" fmla="*/ 8 h 244"/>
                      <a:gd name="T24" fmla="*/ 145 w 186"/>
                      <a:gd name="T25" fmla="*/ 2 h 244"/>
                      <a:gd name="T26" fmla="*/ 129 w 186"/>
                      <a:gd name="T27" fmla="*/ 0 h 244"/>
                      <a:gd name="T28" fmla="*/ 109 w 186"/>
                      <a:gd name="T29" fmla="*/ 1 h 244"/>
                      <a:gd name="T30" fmla="*/ 86 w 186"/>
                      <a:gd name="T31" fmla="*/ 3 h 244"/>
                      <a:gd name="T32" fmla="*/ 57 w 186"/>
                      <a:gd name="T33" fmla="*/ 9 h 244"/>
                      <a:gd name="T34" fmla="*/ 24 w 186"/>
                      <a:gd name="T35" fmla="*/ 18 h 244"/>
                      <a:gd name="T36" fmla="*/ 0 w 186"/>
                      <a:gd name="T37" fmla="*/ 57 h 244"/>
                      <a:gd name="T38" fmla="*/ 32 w 186"/>
                      <a:gd name="T39" fmla="*/ 48 h 244"/>
                      <a:gd name="T40" fmla="*/ 61 w 186"/>
                      <a:gd name="T41" fmla="*/ 42 h 244"/>
                      <a:gd name="T42" fmla="*/ 84 w 186"/>
                      <a:gd name="T43" fmla="*/ 39 h 244"/>
                      <a:gd name="T44" fmla="*/ 102 w 186"/>
                      <a:gd name="T45" fmla="*/ 40 h 244"/>
                      <a:gd name="T46" fmla="*/ 118 w 186"/>
                      <a:gd name="T47" fmla="*/ 44 h 244"/>
                      <a:gd name="T48" fmla="*/ 130 w 186"/>
                      <a:gd name="T49" fmla="*/ 49 h 244"/>
                      <a:gd name="T50" fmla="*/ 138 w 186"/>
                      <a:gd name="T51" fmla="*/ 59 h 244"/>
                      <a:gd name="T52" fmla="*/ 145 w 186"/>
                      <a:gd name="T53" fmla="*/ 70 h 244"/>
                      <a:gd name="T54" fmla="*/ 148 w 186"/>
                      <a:gd name="T55" fmla="*/ 84 h 244"/>
                      <a:gd name="T56" fmla="*/ 150 w 186"/>
                      <a:gd name="T57" fmla="*/ 101 h 244"/>
                      <a:gd name="T58" fmla="*/ 151 w 186"/>
                      <a:gd name="T59" fmla="*/ 120 h 244"/>
                      <a:gd name="T60" fmla="*/ 150 w 186"/>
                      <a:gd name="T61" fmla="*/ 140 h 244"/>
                      <a:gd name="T62" fmla="*/ 147 w 186"/>
                      <a:gd name="T63" fmla="*/ 163 h 244"/>
                      <a:gd name="T64" fmla="*/ 145 w 186"/>
                      <a:gd name="T65" fmla="*/ 189 h 244"/>
                      <a:gd name="T66" fmla="*/ 144 w 186"/>
                      <a:gd name="T67" fmla="*/ 215 h 244"/>
                      <a:gd name="T68" fmla="*/ 141 w 186"/>
                      <a:gd name="T69" fmla="*/ 244 h 244"/>
                      <a:gd name="T70" fmla="*/ 141 w 186"/>
                      <a:gd name="T71"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244">
                        <a:moveTo>
                          <a:pt x="141" y="244"/>
                        </a:moveTo>
                        <a:lnTo>
                          <a:pt x="186" y="209"/>
                        </a:lnTo>
                        <a:lnTo>
                          <a:pt x="184" y="177"/>
                        </a:lnTo>
                        <a:lnTo>
                          <a:pt x="183" y="147"/>
                        </a:lnTo>
                        <a:lnTo>
                          <a:pt x="183" y="121"/>
                        </a:lnTo>
                        <a:lnTo>
                          <a:pt x="183" y="97"/>
                        </a:lnTo>
                        <a:lnTo>
                          <a:pt x="182" y="75"/>
                        </a:lnTo>
                        <a:lnTo>
                          <a:pt x="180" y="56"/>
                        </a:lnTo>
                        <a:lnTo>
                          <a:pt x="177" y="40"/>
                        </a:lnTo>
                        <a:lnTo>
                          <a:pt x="173" y="26"/>
                        </a:lnTo>
                        <a:lnTo>
                          <a:pt x="166" y="16"/>
                        </a:lnTo>
                        <a:lnTo>
                          <a:pt x="156" y="8"/>
                        </a:lnTo>
                        <a:lnTo>
                          <a:pt x="145" y="2"/>
                        </a:lnTo>
                        <a:lnTo>
                          <a:pt x="129" y="0"/>
                        </a:lnTo>
                        <a:lnTo>
                          <a:pt x="109" y="1"/>
                        </a:lnTo>
                        <a:lnTo>
                          <a:pt x="86" y="3"/>
                        </a:lnTo>
                        <a:lnTo>
                          <a:pt x="57" y="9"/>
                        </a:lnTo>
                        <a:lnTo>
                          <a:pt x="24" y="18"/>
                        </a:lnTo>
                        <a:lnTo>
                          <a:pt x="0" y="57"/>
                        </a:lnTo>
                        <a:lnTo>
                          <a:pt x="32" y="48"/>
                        </a:lnTo>
                        <a:lnTo>
                          <a:pt x="61" y="42"/>
                        </a:lnTo>
                        <a:lnTo>
                          <a:pt x="84" y="39"/>
                        </a:lnTo>
                        <a:lnTo>
                          <a:pt x="102" y="40"/>
                        </a:lnTo>
                        <a:lnTo>
                          <a:pt x="118" y="44"/>
                        </a:lnTo>
                        <a:lnTo>
                          <a:pt x="130" y="49"/>
                        </a:lnTo>
                        <a:lnTo>
                          <a:pt x="138" y="59"/>
                        </a:lnTo>
                        <a:lnTo>
                          <a:pt x="145" y="70"/>
                        </a:lnTo>
                        <a:lnTo>
                          <a:pt x="148" y="84"/>
                        </a:lnTo>
                        <a:lnTo>
                          <a:pt x="150" y="101"/>
                        </a:lnTo>
                        <a:lnTo>
                          <a:pt x="151" y="120"/>
                        </a:lnTo>
                        <a:lnTo>
                          <a:pt x="150" y="140"/>
                        </a:lnTo>
                        <a:lnTo>
                          <a:pt x="147" y="163"/>
                        </a:lnTo>
                        <a:lnTo>
                          <a:pt x="145" y="189"/>
                        </a:lnTo>
                        <a:lnTo>
                          <a:pt x="144" y="215"/>
                        </a:lnTo>
                        <a:lnTo>
                          <a:pt x="141" y="244"/>
                        </a:lnTo>
                        <a:lnTo>
                          <a:pt x="141" y="24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36" name="Freeform 97"/>
                  <p:cNvSpPr>
                    <a:spLocks/>
                  </p:cNvSpPr>
                  <p:nvPr/>
                </p:nvSpPr>
                <p:spPr bwMode="auto">
                  <a:xfrm>
                    <a:off x="1584" y="1392"/>
                    <a:ext cx="278" cy="361"/>
                  </a:xfrm>
                  <a:custGeom>
                    <a:avLst/>
                    <a:gdLst>
                      <a:gd name="T0" fmla="*/ 388 w 556"/>
                      <a:gd name="T1" fmla="*/ 720 h 722"/>
                      <a:gd name="T2" fmla="*/ 444 w 556"/>
                      <a:gd name="T3" fmla="*/ 683 h 722"/>
                      <a:gd name="T4" fmla="*/ 484 w 556"/>
                      <a:gd name="T5" fmla="*/ 610 h 722"/>
                      <a:gd name="T6" fmla="*/ 515 w 556"/>
                      <a:gd name="T7" fmla="*/ 521 h 722"/>
                      <a:gd name="T8" fmla="*/ 540 w 556"/>
                      <a:gd name="T9" fmla="*/ 434 h 722"/>
                      <a:gd name="T10" fmla="*/ 551 w 556"/>
                      <a:gd name="T11" fmla="*/ 379 h 722"/>
                      <a:gd name="T12" fmla="*/ 536 w 556"/>
                      <a:gd name="T13" fmla="*/ 350 h 722"/>
                      <a:gd name="T14" fmla="*/ 502 w 556"/>
                      <a:gd name="T15" fmla="*/ 301 h 722"/>
                      <a:gd name="T16" fmla="*/ 484 w 556"/>
                      <a:gd name="T17" fmla="*/ 274 h 722"/>
                      <a:gd name="T18" fmla="*/ 476 w 556"/>
                      <a:gd name="T19" fmla="*/ 261 h 722"/>
                      <a:gd name="T20" fmla="*/ 429 w 556"/>
                      <a:gd name="T21" fmla="*/ 191 h 722"/>
                      <a:gd name="T22" fmla="*/ 433 w 556"/>
                      <a:gd name="T23" fmla="*/ 30 h 722"/>
                      <a:gd name="T24" fmla="*/ 389 w 556"/>
                      <a:gd name="T25" fmla="*/ 75 h 722"/>
                      <a:gd name="T26" fmla="*/ 346 w 556"/>
                      <a:gd name="T27" fmla="*/ 120 h 722"/>
                      <a:gd name="T28" fmla="*/ 350 w 556"/>
                      <a:gd name="T29" fmla="*/ 225 h 722"/>
                      <a:gd name="T30" fmla="*/ 339 w 556"/>
                      <a:gd name="T31" fmla="*/ 323 h 722"/>
                      <a:gd name="T32" fmla="*/ 317 w 556"/>
                      <a:gd name="T33" fmla="*/ 328 h 722"/>
                      <a:gd name="T34" fmla="*/ 311 w 556"/>
                      <a:gd name="T35" fmla="*/ 149 h 722"/>
                      <a:gd name="T36" fmla="*/ 295 w 556"/>
                      <a:gd name="T37" fmla="*/ 195 h 722"/>
                      <a:gd name="T38" fmla="*/ 281 w 556"/>
                      <a:gd name="T39" fmla="*/ 274 h 722"/>
                      <a:gd name="T40" fmla="*/ 257 w 556"/>
                      <a:gd name="T41" fmla="*/ 157 h 722"/>
                      <a:gd name="T42" fmla="*/ 241 w 556"/>
                      <a:gd name="T43" fmla="*/ 196 h 722"/>
                      <a:gd name="T44" fmla="*/ 230 w 556"/>
                      <a:gd name="T45" fmla="*/ 237 h 722"/>
                      <a:gd name="T46" fmla="*/ 203 w 556"/>
                      <a:gd name="T47" fmla="*/ 151 h 722"/>
                      <a:gd name="T48" fmla="*/ 153 w 556"/>
                      <a:gd name="T49" fmla="*/ 117 h 722"/>
                      <a:gd name="T50" fmla="*/ 114 w 556"/>
                      <a:gd name="T51" fmla="*/ 70 h 722"/>
                      <a:gd name="T52" fmla="*/ 78 w 556"/>
                      <a:gd name="T53" fmla="*/ 68 h 722"/>
                      <a:gd name="T54" fmla="*/ 81 w 556"/>
                      <a:gd name="T55" fmla="*/ 158 h 722"/>
                      <a:gd name="T56" fmla="*/ 107 w 556"/>
                      <a:gd name="T57" fmla="*/ 245 h 722"/>
                      <a:gd name="T58" fmla="*/ 71 w 556"/>
                      <a:gd name="T59" fmla="*/ 369 h 722"/>
                      <a:gd name="T60" fmla="*/ 98 w 556"/>
                      <a:gd name="T61" fmla="*/ 378 h 722"/>
                      <a:gd name="T62" fmla="*/ 123 w 556"/>
                      <a:gd name="T63" fmla="*/ 387 h 722"/>
                      <a:gd name="T64" fmla="*/ 109 w 556"/>
                      <a:gd name="T65" fmla="*/ 393 h 722"/>
                      <a:gd name="T66" fmla="*/ 76 w 556"/>
                      <a:gd name="T67" fmla="*/ 397 h 722"/>
                      <a:gd name="T68" fmla="*/ 43 w 556"/>
                      <a:gd name="T69" fmla="*/ 401 h 722"/>
                      <a:gd name="T70" fmla="*/ 69 w 556"/>
                      <a:gd name="T71" fmla="*/ 442 h 722"/>
                      <a:gd name="T72" fmla="*/ 134 w 556"/>
                      <a:gd name="T73" fmla="*/ 437 h 722"/>
                      <a:gd name="T74" fmla="*/ 166 w 556"/>
                      <a:gd name="T75" fmla="*/ 467 h 722"/>
                      <a:gd name="T76" fmla="*/ 174 w 556"/>
                      <a:gd name="T77" fmla="*/ 526 h 722"/>
                      <a:gd name="T78" fmla="*/ 171 w 556"/>
                      <a:gd name="T79" fmla="*/ 608 h 722"/>
                      <a:gd name="T80" fmla="*/ 234 w 556"/>
                      <a:gd name="T81" fmla="*/ 620 h 722"/>
                      <a:gd name="T82" fmla="*/ 350 w 556"/>
                      <a:gd name="T83" fmla="*/ 452 h 722"/>
                      <a:gd name="T84" fmla="*/ 335 w 556"/>
                      <a:gd name="T85" fmla="*/ 517 h 722"/>
                      <a:gd name="T86" fmla="*/ 316 w 556"/>
                      <a:gd name="T87" fmla="*/ 582 h 722"/>
                      <a:gd name="T88" fmla="*/ 306 w 556"/>
                      <a:gd name="T89" fmla="*/ 636 h 722"/>
                      <a:gd name="T90" fmla="*/ 320 w 556"/>
                      <a:gd name="T91" fmla="*/ 670 h 722"/>
                      <a:gd name="T92" fmla="*/ 336 w 556"/>
                      <a:gd name="T93" fmla="*/ 7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722">
                        <a:moveTo>
                          <a:pt x="341" y="716"/>
                        </a:moveTo>
                        <a:lnTo>
                          <a:pt x="365" y="722"/>
                        </a:lnTo>
                        <a:lnTo>
                          <a:pt x="388" y="720"/>
                        </a:lnTo>
                        <a:lnTo>
                          <a:pt x="408" y="713"/>
                        </a:lnTo>
                        <a:lnTo>
                          <a:pt x="426" y="700"/>
                        </a:lnTo>
                        <a:lnTo>
                          <a:pt x="444" y="683"/>
                        </a:lnTo>
                        <a:lnTo>
                          <a:pt x="459" y="661"/>
                        </a:lnTo>
                        <a:lnTo>
                          <a:pt x="472" y="637"/>
                        </a:lnTo>
                        <a:lnTo>
                          <a:pt x="484" y="610"/>
                        </a:lnTo>
                        <a:lnTo>
                          <a:pt x="495" y="582"/>
                        </a:lnTo>
                        <a:lnTo>
                          <a:pt x="506" y="552"/>
                        </a:lnTo>
                        <a:lnTo>
                          <a:pt x="515" y="521"/>
                        </a:lnTo>
                        <a:lnTo>
                          <a:pt x="524" y="491"/>
                        </a:lnTo>
                        <a:lnTo>
                          <a:pt x="532" y="462"/>
                        </a:lnTo>
                        <a:lnTo>
                          <a:pt x="540" y="434"/>
                        </a:lnTo>
                        <a:lnTo>
                          <a:pt x="548" y="409"/>
                        </a:lnTo>
                        <a:lnTo>
                          <a:pt x="556" y="387"/>
                        </a:lnTo>
                        <a:lnTo>
                          <a:pt x="551" y="379"/>
                        </a:lnTo>
                        <a:lnTo>
                          <a:pt x="544" y="369"/>
                        </a:lnTo>
                        <a:lnTo>
                          <a:pt x="538" y="358"/>
                        </a:lnTo>
                        <a:lnTo>
                          <a:pt x="536" y="350"/>
                        </a:lnTo>
                        <a:lnTo>
                          <a:pt x="408" y="592"/>
                        </a:lnTo>
                        <a:lnTo>
                          <a:pt x="513" y="319"/>
                        </a:lnTo>
                        <a:lnTo>
                          <a:pt x="502" y="301"/>
                        </a:lnTo>
                        <a:lnTo>
                          <a:pt x="392" y="487"/>
                        </a:lnTo>
                        <a:lnTo>
                          <a:pt x="486" y="276"/>
                        </a:lnTo>
                        <a:lnTo>
                          <a:pt x="484" y="274"/>
                        </a:lnTo>
                        <a:lnTo>
                          <a:pt x="482" y="270"/>
                        </a:lnTo>
                        <a:lnTo>
                          <a:pt x="478" y="265"/>
                        </a:lnTo>
                        <a:lnTo>
                          <a:pt x="476" y="261"/>
                        </a:lnTo>
                        <a:lnTo>
                          <a:pt x="381" y="350"/>
                        </a:lnTo>
                        <a:lnTo>
                          <a:pt x="455" y="227"/>
                        </a:lnTo>
                        <a:lnTo>
                          <a:pt x="429" y="191"/>
                        </a:lnTo>
                        <a:lnTo>
                          <a:pt x="462" y="0"/>
                        </a:lnTo>
                        <a:lnTo>
                          <a:pt x="448" y="15"/>
                        </a:lnTo>
                        <a:lnTo>
                          <a:pt x="433" y="30"/>
                        </a:lnTo>
                        <a:lnTo>
                          <a:pt x="419" y="45"/>
                        </a:lnTo>
                        <a:lnTo>
                          <a:pt x="404" y="60"/>
                        </a:lnTo>
                        <a:lnTo>
                          <a:pt x="389" y="75"/>
                        </a:lnTo>
                        <a:lnTo>
                          <a:pt x="374" y="90"/>
                        </a:lnTo>
                        <a:lnTo>
                          <a:pt x="361" y="105"/>
                        </a:lnTo>
                        <a:lnTo>
                          <a:pt x="346" y="120"/>
                        </a:lnTo>
                        <a:lnTo>
                          <a:pt x="348" y="156"/>
                        </a:lnTo>
                        <a:lnTo>
                          <a:pt x="349" y="190"/>
                        </a:lnTo>
                        <a:lnTo>
                          <a:pt x="350" y="225"/>
                        </a:lnTo>
                        <a:lnTo>
                          <a:pt x="349" y="258"/>
                        </a:lnTo>
                        <a:lnTo>
                          <a:pt x="346" y="290"/>
                        </a:lnTo>
                        <a:lnTo>
                          <a:pt x="339" y="323"/>
                        </a:lnTo>
                        <a:lnTo>
                          <a:pt x="328" y="356"/>
                        </a:lnTo>
                        <a:lnTo>
                          <a:pt x="312" y="389"/>
                        </a:lnTo>
                        <a:lnTo>
                          <a:pt x="317" y="328"/>
                        </a:lnTo>
                        <a:lnTo>
                          <a:pt x="320" y="268"/>
                        </a:lnTo>
                        <a:lnTo>
                          <a:pt x="319" y="210"/>
                        </a:lnTo>
                        <a:lnTo>
                          <a:pt x="311" y="149"/>
                        </a:lnTo>
                        <a:lnTo>
                          <a:pt x="305" y="157"/>
                        </a:lnTo>
                        <a:lnTo>
                          <a:pt x="301" y="173"/>
                        </a:lnTo>
                        <a:lnTo>
                          <a:pt x="295" y="195"/>
                        </a:lnTo>
                        <a:lnTo>
                          <a:pt x="290" y="221"/>
                        </a:lnTo>
                        <a:lnTo>
                          <a:pt x="286" y="249"/>
                        </a:lnTo>
                        <a:lnTo>
                          <a:pt x="281" y="274"/>
                        </a:lnTo>
                        <a:lnTo>
                          <a:pt x="277" y="296"/>
                        </a:lnTo>
                        <a:lnTo>
                          <a:pt x="273" y="311"/>
                        </a:lnTo>
                        <a:lnTo>
                          <a:pt x="257" y="157"/>
                        </a:lnTo>
                        <a:lnTo>
                          <a:pt x="250" y="169"/>
                        </a:lnTo>
                        <a:lnTo>
                          <a:pt x="245" y="182"/>
                        </a:lnTo>
                        <a:lnTo>
                          <a:pt x="241" y="196"/>
                        </a:lnTo>
                        <a:lnTo>
                          <a:pt x="237" y="210"/>
                        </a:lnTo>
                        <a:lnTo>
                          <a:pt x="234" y="223"/>
                        </a:lnTo>
                        <a:lnTo>
                          <a:pt x="230" y="237"/>
                        </a:lnTo>
                        <a:lnTo>
                          <a:pt x="227" y="251"/>
                        </a:lnTo>
                        <a:lnTo>
                          <a:pt x="221" y="265"/>
                        </a:lnTo>
                        <a:lnTo>
                          <a:pt x="203" y="151"/>
                        </a:lnTo>
                        <a:lnTo>
                          <a:pt x="184" y="143"/>
                        </a:lnTo>
                        <a:lnTo>
                          <a:pt x="168" y="131"/>
                        </a:lnTo>
                        <a:lnTo>
                          <a:pt x="153" y="117"/>
                        </a:lnTo>
                        <a:lnTo>
                          <a:pt x="139" y="103"/>
                        </a:lnTo>
                        <a:lnTo>
                          <a:pt x="127" y="86"/>
                        </a:lnTo>
                        <a:lnTo>
                          <a:pt x="114" y="70"/>
                        </a:lnTo>
                        <a:lnTo>
                          <a:pt x="100" y="54"/>
                        </a:lnTo>
                        <a:lnTo>
                          <a:pt x="86" y="39"/>
                        </a:lnTo>
                        <a:lnTo>
                          <a:pt x="78" y="68"/>
                        </a:lnTo>
                        <a:lnTo>
                          <a:pt x="75" y="97"/>
                        </a:lnTo>
                        <a:lnTo>
                          <a:pt x="76" y="127"/>
                        </a:lnTo>
                        <a:lnTo>
                          <a:pt x="81" y="158"/>
                        </a:lnTo>
                        <a:lnTo>
                          <a:pt x="88" y="188"/>
                        </a:lnTo>
                        <a:lnTo>
                          <a:pt x="97" y="218"/>
                        </a:lnTo>
                        <a:lnTo>
                          <a:pt x="107" y="245"/>
                        </a:lnTo>
                        <a:lnTo>
                          <a:pt x="116" y="273"/>
                        </a:lnTo>
                        <a:lnTo>
                          <a:pt x="63" y="365"/>
                        </a:lnTo>
                        <a:lnTo>
                          <a:pt x="71" y="369"/>
                        </a:lnTo>
                        <a:lnTo>
                          <a:pt x="81" y="371"/>
                        </a:lnTo>
                        <a:lnTo>
                          <a:pt x="89" y="374"/>
                        </a:lnTo>
                        <a:lnTo>
                          <a:pt x="98" y="378"/>
                        </a:lnTo>
                        <a:lnTo>
                          <a:pt x="106" y="381"/>
                        </a:lnTo>
                        <a:lnTo>
                          <a:pt x="115" y="385"/>
                        </a:lnTo>
                        <a:lnTo>
                          <a:pt x="123" y="387"/>
                        </a:lnTo>
                        <a:lnTo>
                          <a:pt x="133" y="390"/>
                        </a:lnTo>
                        <a:lnTo>
                          <a:pt x="121" y="392"/>
                        </a:lnTo>
                        <a:lnTo>
                          <a:pt x="109" y="393"/>
                        </a:lnTo>
                        <a:lnTo>
                          <a:pt x="99" y="395"/>
                        </a:lnTo>
                        <a:lnTo>
                          <a:pt x="88" y="396"/>
                        </a:lnTo>
                        <a:lnTo>
                          <a:pt x="76" y="397"/>
                        </a:lnTo>
                        <a:lnTo>
                          <a:pt x="66" y="399"/>
                        </a:lnTo>
                        <a:lnTo>
                          <a:pt x="54" y="400"/>
                        </a:lnTo>
                        <a:lnTo>
                          <a:pt x="43" y="401"/>
                        </a:lnTo>
                        <a:lnTo>
                          <a:pt x="0" y="471"/>
                        </a:lnTo>
                        <a:lnTo>
                          <a:pt x="37" y="454"/>
                        </a:lnTo>
                        <a:lnTo>
                          <a:pt x="69" y="442"/>
                        </a:lnTo>
                        <a:lnTo>
                          <a:pt x="95" y="435"/>
                        </a:lnTo>
                        <a:lnTo>
                          <a:pt x="116" y="434"/>
                        </a:lnTo>
                        <a:lnTo>
                          <a:pt x="134" y="437"/>
                        </a:lnTo>
                        <a:lnTo>
                          <a:pt x="148" y="442"/>
                        </a:lnTo>
                        <a:lnTo>
                          <a:pt x="158" y="453"/>
                        </a:lnTo>
                        <a:lnTo>
                          <a:pt x="166" y="467"/>
                        </a:lnTo>
                        <a:lnTo>
                          <a:pt x="171" y="484"/>
                        </a:lnTo>
                        <a:lnTo>
                          <a:pt x="173" y="503"/>
                        </a:lnTo>
                        <a:lnTo>
                          <a:pt x="174" y="526"/>
                        </a:lnTo>
                        <a:lnTo>
                          <a:pt x="173" y="552"/>
                        </a:lnTo>
                        <a:lnTo>
                          <a:pt x="172" y="579"/>
                        </a:lnTo>
                        <a:lnTo>
                          <a:pt x="171" y="608"/>
                        </a:lnTo>
                        <a:lnTo>
                          <a:pt x="169" y="638"/>
                        </a:lnTo>
                        <a:lnTo>
                          <a:pt x="168" y="670"/>
                        </a:lnTo>
                        <a:lnTo>
                          <a:pt x="234" y="620"/>
                        </a:lnTo>
                        <a:lnTo>
                          <a:pt x="230" y="475"/>
                        </a:lnTo>
                        <a:lnTo>
                          <a:pt x="270" y="589"/>
                        </a:lnTo>
                        <a:lnTo>
                          <a:pt x="350" y="452"/>
                        </a:lnTo>
                        <a:lnTo>
                          <a:pt x="346" y="473"/>
                        </a:lnTo>
                        <a:lnTo>
                          <a:pt x="340" y="495"/>
                        </a:lnTo>
                        <a:lnTo>
                          <a:pt x="335" y="517"/>
                        </a:lnTo>
                        <a:lnTo>
                          <a:pt x="328" y="539"/>
                        </a:lnTo>
                        <a:lnTo>
                          <a:pt x="323" y="561"/>
                        </a:lnTo>
                        <a:lnTo>
                          <a:pt x="316" y="582"/>
                        </a:lnTo>
                        <a:lnTo>
                          <a:pt x="310" y="604"/>
                        </a:lnTo>
                        <a:lnTo>
                          <a:pt x="303" y="624"/>
                        </a:lnTo>
                        <a:lnTo>
                          <a:pt x="306" y="636"/>
                        </a:lnTo>
                        <a:lnTo>
                          <a:pt x="311" y="647"/>
                        </a:lnTo>
                        <a:lnTo>
                          <a:pt x="316" y="659"/>
                        </a:lnTo>
                        <a:lnTo>
                          <a:pt x="320" y="670"/>
                        </a:lnTo>
                        <a:lnTo>
                          <a:pt x="326" y="682"/>
                        </a:lnTo>
                        <a:lnTo>
                          <a:pt x="332" y="693"/>
                        </a:lnTo>
                        <a:lnTo>
                          <a:pt x="336" y="705"/>
                        </a:lnTo>
                        <a:lnTo>
                          <a:pt x="341" y="716"/>
                        </a:lnTo>
                        <a:lnTo>
                          <a:pt x="341" y="7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37" name="Freeform 98"/>
                  <p:cNvSpPr>
                    <a:spLocks/>
                  </p:cNvSpPr>
                  <p:nvPr/>
                </p:nvSpPr>
                <p:spPr bwMode="auto">
                  <a:xfrm>
                    <a:off x="1757" y="1610"/>
                    <a:ext cx="136" cy="206"/>
                  </a:xfrm>
                  <a:custGeom>
                    <a:avLst/>
                    <a:gdLst>
                      <a:gd name="T0" fmla="*/ 0 w 272"/>
                      <a:gd name="T1" fmla="*/ 411 h 411"/>
                      <a:gd name="T2" fmla="*/ 0 w 272"/>
                      <a:gd name="T3" fmla="*/ 314 h 411"/>
                      <a:gd name="T4" fmla="*/ 26 w 272"/>
                      <a:gd name="T5" fmla="*/ 323 h 411"/>
                      <a:gd name="T6" fmla="*/ 52 w 272"/>
                      <a:gd name="T7" fmla="*/ 326 h 411"/>
                      <a:gd name="T8" fmla="*/ 74 w 272"/>
                      <a:gd name="T9" fmla="*/ 321 h 411"/>
                      <a:gd name="T10" fmla="*/ 94 w 272"/>
                      <a:gd name="T11" fmla="*/ 312 h 411"/>
                      <a:gd name="T12" fmla="*/ 113 w 272"/>
                      <a:gd name="T13" fmla="*/ 298 h 411"/>
                      <a:gd name="T14" fmla="*/ 130 w 272"/>
                      <a:gd name="T15" fmla="*/ 279 h 411"/>
                      <a:gd name="T16" fmla="*/ 145 w 272"/>
                      <a:gd name="T17" fmla="*/ 258 h 411"/>
                      <a:gd name="T18" fmla="*/ 160 w 272"/>
                      <a:gd name="T19" fmla="*/ 232 h 411"/>
                      <a:gd name="T20" fmla="*/ 173 w 272"/>
                      <a:gd name="T21" fmla="*/ 206 h 411"/>
                      <a:gd name="T22" fmla="*/ 184 w 272"/>
                      <a:gd name="T23" fmla="*/ 177 h 411"/>
                      <a:gd name="T24" fmla="*/ 195 w 272"/>
                      <a:gd name="T25" fmla="*/ 146 h 411"/>
                      <a:gd name="T26" fmla="*/ 204 w 272"/>
                      <a:gd name="T27" fmla="*/ 116 h 411"/>
                      <a:gd name="T28" fmla="*/ 214 w 272"/>
                      <a:gd name="T29" fmla="*/ 85 h 411"/>
                      <a:gd name="T30" fmla="*/ 222 w 272"/>
                      <a:gd name="T31" fmla="*/ 55 h 411"/>
                      <a:gd name="T32" fmla="*/ 231 w 272"/>
                      <a:gd name="T33" fmla="*/ 26 h 411"/>
                      <a:gd name="T34" fmla="*/ 239 w 272"/>
                      <a:gd name="T35" fmla="*/ 0 h 411"/>
                      <a:gd name="T36" fmla="*/ 245 w 272"/>
                      <a:gd name="T37" fmla="*/ 10 h 411"/>
                      <a:gd name="T38" fmla="*/ 254 w 272"/>
                      <a:gd name="T39" fmla="*/ 24 h 411"/>
                      <a:gd name="T40" fmla="*/ 264 w 272"/>
                      <a:gd name="T41" fmla="*/ 40 h 411"/>
                      <a:gd name="T42" fmla="*/ 272 w 272"/>
                      <a:gd name="T43" fmla="*/ 57 h 411"/>
                      <a:gd name="T44" fmla="*/ 261 w 272"/>
                      <a:gd name="T45" fmla="*/ 92 h 411"/>
                      <a:gd name="T46" fmla="*/ 251 w 272"/>
                      <a:gd name="T47" fmla="*/ 125 h 411"/>
                      <a:gd name="T48" fmla="*/ 242 w 272"/>
                      <a:gd name="T49" fmla="*/ 159 h 411"/>
                      <a:gd name="T50" fmla="*/ 231 w 272"/>
                      <a:gd name="T51" fmla="*/ 191 h 411"/>
                      <a:gd name="T52" fmla="*/ 222 w 272"/>
                      <a:gd name="T53" fmla="*/ 221 h 411"/>
                      <a:gd name="T54" fmla="*/ 211 w 272"/>
                      <a:gd name="T55" fmla="*/ 251 h 411"/>
                      <a:gd name="T56" fmla="*/ 199 w 272"/>
                      <a:gd name="T57" fmla="*/ 278 h 411"/>
                      <a:gd name="T58" fmla="*/ 186 w 272"/>
                      <a:gd name="T59" fmla="*/ 305 h 411"/>
                      <a:gd name="T60" fmla="*/ 171 w 272"/>
                      <a:gd name="T61" fmla="*/ 328 h 411"/>
                      <a:gd name="T62" fmla="*/ 155 w 272"/>
                      <a:gd name="T63" fmla="*/ 350 h 411"/>
                      <a:gd name="T64" fmla="*/ 137 w 272"/>
                      <a:gd name="T65" fmla="*/ 368 h 411"/>
                      <a:gd name="T66" fmla="*/ 116 w 272"/>
                      <a:gd name="T67" fmla="*/ 383 h 411"/>
                      <a:gd name="T68" fmla="*/ 92 w 272"/>
                      <a:gd name="T69" fmla="*/ 396 h 411"/>
                      <a:gd name="T70" fmla="*/ 64 w 272"/>
                      <a:gd name="T71" fmla="*/ 404 h 411"/>
                      <a:gd name="T72" fmla="*/ 34 w 272"/>
                      <a:gd name="T73" fmla="*/ 410 h 411"/>
                      <a:gd name="T74" fmla="*/ 0 w 272"/>
                      <a:gd name="T75" fmla="*/ 411 h 411"/>
                      <a:gd name="T76" fmla="*/ 0 w 272"/>
                      <a:gd name="T7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 h="411">
                        <a:moveTo>
                          <a:pt x="0" y="411"/>
                        </a:moveTo>
                        <a:lnTo>
                          <a:pt x="0" y="314"/>
                        </a:lnTo>
                        <a:lnTo>
                          <a:pt x="26" y="323"/>
                        </a:lnTo>
                        <a:lnTo>
                          <a:pt x="52" y="326"/>
                        </a:lnTo>
                        <a:lnTo>
                          <a:pt x="74" y="321"/>
                        </a:lnTo>
                        <a:lnTo>
                          <a:pt x="94" y="312"/>
                        </a:lnTo>
                        <a:lnTo>
                          <a:pt x="113" y="298"/>
                        </a:lnTo>
                        <a:lnTo>
                          <a:pt x="130" y="279"/>
                        </a:lnTo>
                        <a:lnTo>
                          <a:pt x="145" y="258"/>
                        </a:lnTo>
                        <a:lnTo>
                          <a:pt x="160" y="232"/>
                        </a:lnTo>
                        <a:lnTo>
                          <a:pt x="173" y="206"/>
                        </a:lnTo>
                        <a:lnTo>
                          <a:pt x="184" y="177"/>
                        </a:lnTo>
                        <a:lnTo>
                          <a:pt x="195" y="146"/>
                        </a:lnTo>
                        <a:lnTo>
                          <a:pt x="204" y="116"/>
                        </a:lnTo>
                        <a:lnTo>
                          <a:pt x="214" y="85"/>
                        </a:lnTo>
                        <a:lnTo>
                          <a:pt x="222" y="55"/>
                        </a:lnTo>
                        <a:lnTo>
                          <a:pt x="231" y="26"/>
                        </a:lnTo>
                        <a:lnTo>
                          <a:pt x="239" y="0"/>
                        </a:lnTo>
                        <a:lnTo>
                          <a:pt x="245" y="10"/>
                        </a:lnTo>
                        <a:lnTo>
                          <a:pt x="254" y="24"/>
                        </a:lnTo>
                        <a:lnTo>
                          <a:pt x="264" y="40"/>
                        </a:lnTo>
                        <a:lnTo>
                          <a:pt x="272" y="57"/>
                        </a:lnTo>
                        <a:lnTo>
                          <a:pt x="261" y="92"/>
                        </a:lnTo>
                        <a:lnTo>
                          <a:pt x="251" y="125"/>
                        </a:lnTo>
                        <a:lnTo>
                          <a:pt x="242" y="159"/>
                        </a:lnTo>
                        <a:lnTo>
                          <a:pt x="231" y="191"/>
                        </a:lnTo>
                        <a:lnTo>
                          <a:pt x="222" y="221"/>
                        </a:lnTo>
                        <a:lnTo>
                          <a:pt x="211" y="251"/>
                        </a:lnTo>
                        <a:lnTo>
                          <a:pt x="199" y="278"/>
                        </a:lnTo>
                        <a:lnTo>
                          <a:pt x="186" y="305"/>
                        </a:lnTo>
                        <a:lnTo>
                          <a:pt x="171" y="328"/>
                        </a:lnTo>
                        <a:lnTo>
                          <a:pt x="155" y="350"/>
                        </a:lnTo>
                        <a:lnTo>
                          <a:pt x="137" y="368"/>
                        </a:lnTo>
                        <a:lnTo>
                          <a:pt x="116" y="383"/>
                        </a:lnTo>
                        <a:lnTo>
                          <a:pt x="92" y="396"/>
                        </a:lnTo>
                        <a:lnTo>
                          <a:pt x="64" y="404"/>
                        </a:lnTo>
                        <a:lnTo>
                          <a:pt x="34" y="410"/>
                        </a:lnTo>
                        <a:lnTo>
                          <a:pt x="0" y="411"/>
                        </a:lnTo>
                        <a:lnTo>
                          <a:pt x="0" y="4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38" name="Freeform 99"/>
                  <p:cNvSpPr>
                    <a:spLocks/>
                  </p:cNvSpPr>
                  <p:nvPr/>
                </p:nvSpPr>
                <p:spPr bwMode="auto">
                  <a:xfrm>
                    <a:off x="1756" y="1667"/>
                    <a:ext cx="168" cy="225"/>
                  </a:xfrm>
                  <a:custGeom>
                    <a:avLst/>
                    <a:gdLst>
                      <a:gd name="T0" fmla="*/ 2 w 336"/>
                      <a:gd name="T1" fmla="*/ 440 h 451"/>
                      <a:gd name="T2" fmla="*/ 0 w 336"/>
                      <a:gd name="T3" fmla="*/ 417 h 451"/>
                      <a:gd name="T4" fmla="*/ 0 w 336"/>
                      <a:gd name="T5" fmla="*/ 393 h 451"/>
                      <a:gd name="T6" fmla="*/ 0 w 336"/>
                      <a:gd name="T7" fmla="*/ 369 h 451"/>
                      <a:gd name="T8" fmla="*/ 1 w 336"/>
                      <a:gd name="T9" fmla="*/ 346 h 451"/>
                      <a:gd name="T10" fmla="*/ 38 w 336"/>
                      <a:gd name="T11" fmla="*/ 362 h 451"/>
                      <a:gd name="T12" fmla="*/ 70 w 336"/>
                      <a:gd name="T13" fmla="*/ 369 h 451"/>
                      <a:gd name="T14" fmla="*/ 100 w 336"/>
                      <a:gd name="T15" fmla="*/ 368 h 451"/>
                      <a:gd name="T16" fmla="*/ 126 w 336"/>
                      <a:gd name="T17" fmla="*/ 360 h 451"/>
                      <a:gd name="T18" fmla="*/ 150 w 336"/>
                      <a:gd name="T19" fmla="*/ 345 h 451"/>
                      <a:gd name="T20" fmla="*/ 172 w 336"/>
                      <a:gd name="T21" fmla="*/ 324 h 451"/>
                      <a:gd name="T22" fmla="*/ 192 w 336"/>
                      <a:gd name="T23" fmla="*/ 299 h 451"/>
                      <a:gd name="T24" fmla="*/ 209 w 336"/>
                      <a:gd name="T25" fmla="*/ 269 h 451"/>
                      <a:gd name="T26" fmla="*/ 224 w 336"/>
                      <a:gd name="T27" fmla="*/ 237 h 451"/>
                      <a:gd name="T28" fmla="*/ 238 w 336"/>
                      <a:gd name="T29" fmla="*/ 202 h 451"/>
                      <a:gd name="T30" fmla="*/ 252 w 336"/>
                      <a:gd name="T31" fmla="*/ 166 h 451"/>
                      <a:gd name="T32" fmla="*/ 263 w 336"/>
                      <a:gd name="T33" fmla="*/ 131 h 451"/>
                      <a:gd name="T34" fmla="*/ 274 w 336"/>
                      <a:gd name="T35" fmla="*/ 95 h 451"/>
                      <a:gd name="T36" fmla="*/ 284 w 336"/>
                      <a:gd name="T37" fmla="*/ 61 h 451"/>
                      <a:gd name="T38" fmla="*/ 294 w 336"/>
                      <a:gd name="T39" fmla="*/ 29 h 451"/>
                      <a:gd name="T40" fmla="*/ 305 w 336"/>
                      <a:gd name="T41" fmla="*/ 0 h 451"/>
                      <a:gd name="T42" fmla="*/ 313 w 336"/>
                      <a:gd name="T43" fmla="*/ 14 h 451"/>
                      <a:gd name="T44" fmla="*/ 321 w 336"/>
                      <a:gd name="T45" fmla="*/ 27 h 451"/>
                      <a:gd name="T46" fmla="*/ 328 w 336"/>
                      <a:gd name="T47" fmla="*/ 41 h 451"/>
                      <a:gd name="T48" fmla="*/ 336 w 336"/>
                      <a:gd name="T49" fmla="*/ 55 h 451"/>
                      <a:gd name="T50" fmla="*/ 327 w 336"/>
                      <a:gd name="T51" fmla="*/ 88 h 451"/>
                      <a:gd name="T52" fmla="*/ 316 w 336"/>
                      <a:gd name="T53" fmla="*/ 123 h 451"/>
                      <a:gd name="T54" fmla="*/ 306 w 336"/>
                      <a:gd name="T55" fmla="*/ 159 h 451"/>
                      <a:gd name="T56" fmla="*/ 293 w 336"/>
                      <a:gd name="T57" fmla="*/ 196 h 451"/>
                      <a:gd name="T58" fmla="*/ 279 w 336"/>
                      <a:gd name="T59" fmla="*/ 234 h 451"/>
                      <a:gd name="T60" fmla="*/ 264 w 336"/>
                      <a:gd name="T61" fmla="*/ 270 h 451"/>
                      <a:gd name="T62" fmla="*/ 247 w 336"/>
                      <a:gd name="T63" fmla="*/ 305 h 451"/>
                      <a:gd name="T64" fmla="*/ 229 w 336"/>
                      <a:gd name="T65" fmla="*/ 338 h 451"/>
                      <a:gd name="T66" fmla="*/ 208 w 336"/>
                      <a:gd name="T67" fmla="*/ 368 h 451"/>
                      <a:gd name="T68" fmla="*/ 185 w 336"/>
                      <a:gd name="T69" fmla="*/ 394 h 451"/>
                      <a:gd name="T70" fmla="*/ 161 w 336"/>
                      <a:gd name="T71" fmla="*/ 416 h 451"/>
                      <a:gd name="T72" fmla="*/ 134 w 336"/>
                      <a:gd name="T73" fmla="*/ 434 h 451"/>
                      <a:gd name="T74" fmla="*/ 104 w 336"/>
                      <a:gd name="T75" fmla="*/ 445 h 451"/>
                      <a:gd name="T76" fmla="*/ 73 w 336"/>
                      <a:gd name="T77" fmla="*/ 451 h 451"/>
                      <a:gd name="T78" fmla="*/ 39 w 336"/>
                      <a:gd name="T79" fmla="*/ 450 h 451"/>
                      <a:gd name="T80" fmla="*/ 2 w 336"/>
                      <a:gd name="T81" fmla="*/ 440 h 451"/>
                      <a:gd name="T82" fmla="*/ 2 w 336"/>
                      <a:gd name="T83" fmla="*/ 44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451">
                        <a:moveTo>
                          <a:pt x="2" y="440"/>
                        </a:moveTo>
                        <a:lnTo>
                          <a:pt x="0" y="417"/>
                        </a:lnTo>
                        <a:lnTo>
                          <a:pt x="0" y="393"/>
                        </a:lnTo>
                        <a:lnTo>
                          <a:pt x="0" y="369"/>
                        </a:lnTo>
                        <a:lnTo>
                          <a:pt x="1" y="346"/>
                        </a:lnTo>
                        <a:lnTo>
                          <a:pt x="38" y="362"/>
                        </a:lnTo>
                        <a:lnTo>
                          <a:pt x="70" y="369"/>
                        </a:lnTo>
                        <a:lnTo>
                          <a:pt x="100" y="368"/>
                        </a:lnTo>
                        <a:lnTo>
                          <a:pt x="126" y="360"/>
                        </a:lnTo>
                        <a:lnTo>
                          <a:pt x="150" y="345"/>
                        </a:lnTo>
                        <a:lnTo>
                          <a:pt x="172" y="324"/>
                        </a:lnTo>
                        <a:lnTo>
                          <a:pt x="192" y="299"/>
                        </a:lnTo>
                        <a:lnTo>
                          <a:pt x="209" y="269"/>
                        </a:lnTo>
                        <a:lnTo>
                          <a:pt x="224" y="237"/>
                        </a:lnTo>
                        <a:lnTo>
                          <a:pt x="238" y="202"/>
                        </a:lnTo>
                        <a:lnTo>
                          <a:pt x="252" y="166"/>
                        </a:lnTo>
                        <a:lnTo>
                          <a:pt x="263" y="131"/>
                        </a:lnTo>
                        <a:lnTo>
                          <a:pt x="274" y="95"/>
                        </a:lnTo>
                        <a:lnTo>
                          <a:pt x="284" y="61"/>
                        </a:lnTo>
                        <a:lnTo>
                          <a:pt x="294" y="29"/>
                        </a:lnTo>
                        <a:lnTo>
                          <a:pt x="305" y="0"/>
                        </a:lnTo>
                        <a:lnTo>
                          <a:pt x="313" y="14"/>
                        </a:lnTo>
                        <a:lnTo>
                          <a:pt x="321" y="27"/>
                        </a:lnTo>
                        <a:lnTo>
                          <a:pt x="328" y="41"/>
                        </a:lnTo>
                        <a:lnTo>
                          <a:pt x="336" y="55"/>
                        </a:lnTo>
                        <a:lnTo>
                          <a:pt x="327" y="88"/>
                        </a:lnTo>
                        <a:lnTo>
                          <a:pt x="316" y="123"/>
                        </a:lnTo>
                        <a:lnTo>
                          <a:pt x="306" y="159"/>
                        </a:lnTo>
                        <a:lnTo>
                          <a:pt x="293" y="196"/>
                        </a:lnTo>
                        <a:lnTo>
                          <a:pt x="279" y="234"/>
                        </a:lnTo>
                        <a:lnTo>
                          <a:pt x="264" y="270"/>
                        </a:lnTo>
                        <a:lnTo>
                          <a:pt x="247" y="305"/>
                        </a:lnTo>
                        <a:lnTo>
                          <a:pt x="229" y="338"/>
                        </a:lnTo>
                        <a:lnTo>
                          <a:pt x="208" y="368"/>
                        </a:lnTo>
                        <a:lnTo>
                          <a:pt x="185" y="394"/>
                        </a:lnTo>
                        <a:lnTo>
                          <a:pt x="161" y="416"/>
                        </a:lnTo>
                        <a:lnTo>
                          <a:pt x="134" y="434"/>
                        </a:lnTo>
                        <a:lnTo>
                          <a:pt x="104" y="445"/>
                        </a:lnTo>
                        <a:lnTo>
                          <a:pt x="73" y="451"/>
                        </a:lnTo>
                        <a:lnTo>
                          <a:pt x="39" y="450"/>
                        </a:lnTo>
                        <a:lnTo>
                          <a:pt x="2" y="440"/>
                        </a:lnTo>
                        <a:lnTo>
                          <a:pt x="2" y="4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srgbClr val="000000"/>
                      </a:solidFill>
                    </a:endParaRPr>
                  </a:p>
                </p:txBody>
              </p:sp>
            </p:grpSp>
          </p:grpSp>
        </p:grpSp>
        <p:grpSp>
          <p:nvGrpSpPr>
            <p:cNvPr id="209" name="Group 141"/>
            <p:cNvGrpSpPr>
              <a:grpSpLocks/>
            </p:cNvGrpSpPr>
            <p:nvPr/>
          </p:nvGrpSpPr>
          <p:grpSpPr bwMode="auto">
            <a:xfrm>
              <a:off x="962" y="240"/>
              <a:ext cx="4282" cy="2643"/>
              <a:chOff x="962" y="240"/>
              <a:chExt cx="4282" cy="2643"/>
            </a:xfrm>
          </p:grpSpPr>
          <p:sp>
            <p:nvSpPr>
              <p:cNvPr id="210" name="Oval 108"/>
              <p:cNvSpPr>
                <a:spLocks noChangeArrowheads="1"/>
              </p:cNvSpPr>
              <p:nvPr/>
            </p:nvSpPr>
            <p:spPr bwMode="auto">
              <a:xfrm>
                <a:off x="2952" y="240"/>
                <a:ext cx="110" cy="111"/>
              </a:xfrm>
              <a:prstGeom prst="ellipse">
                <a:avLst/>
              </a:prstGeom>
              <a:solidFill>
                <a:srgbClr val="03193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1" name="Oval 210"/>
              <p:cNvSpPr>
                <a:spLocks noChangeArrowheads="1"/>
              </p:cNvSpPr>
              <p:nvPr/>
            </p:nvSpPr>
            <p:spPr bwMode="auto">
              <a:xfrm>
                <a:off x="2709"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2" name="Oval 211"/>
              <p:cNvSpPr>
                <a:spLocks noChangeArrowheads="1"/>
              </p:cNvSpPr>
              <p:nvPr/>
            </p:nvSpPr>
            <p:spPr bwMode="auto">
              <a:xfrm>
                <a:off x="3146"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3" name="Oval 212"/>
              <p:cNvSpPr>
                <a:spLocks noChangeArrowheads="1"/>
              </p:cNvSpPr>
              <p:nvPr/>
            </p:nvSpPr>
            <p:spPr bwMode="auto">
              <a:xfrm>
                <a:off x="2952" y="615"/>
                <a:ext cx="110" cy="111"/>
              </a:xfrm>
              <a:prstGeom prst="ellipse">
                <a:avLst/>
              </a:prstGeom>
              <a:solidFill>
                <a:srgbClr val="80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4" name="Oval 106"/>
              <p:cNvSpPr>
                <a:spLocks noChangeArrowheads="1"/>
              </p:cNvSpPr>
              <p:nvPr/>
            </p:nvSpPr>
            <p:spPr bwMode="auto">
              <a:xfrm>
                <a:off x="962" y="2490"/>
                <a:ext cx="110" cy="111"/>
              </a:xfrm>
              <a:prstGeom prst="ellipse">
                <a:avLst/>
              </a:prstGeom>
              <a:solidFill>
                <a:srgbClr val="03193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5" name="Oval 109"/>
              <p:cNvSpPr>
                <a:spLocks noChangeArrowheads="1"/>
              </p:cNvSpPr>
              <p:nvPr/>
            </p:nvSpPr>
            <p:spPr bwMode="auto">
              <a:xfrm>
                <a:off x="1301" y="2302"/>
                <a:ext cx="110" cy="112"/>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6" name="Oval 110"/>
              <p:cNvSpPr>
                <a:spLocks noChangeArrowheads="1"/>
              </p:cNvSpPr>
              <p:nvPr/>
            </p:nvSpPr>
            <p:spPr bwMode="auto">
              <a:xfrm>
                <a:off x="962"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7" name="Oval 111"/>
              <p:cNvSpPr>
                <a:spLocks noChangeArrowheads="1"/>
              </p:cNvSpPr>
              <p:nvPr/>
            </p:nvSpPr>
            <p:spPr bwMode="auto">
              <a:xfrm>
                <a:off x="1641" y="2725"/>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8" name="Oval 112"/>
              <p:cNvSpPr>
                <a:spLocks noChangeArrowheads="1"/>
              </p:cNvSpPr>
              <p:nvPr/>
            </p:nvSpPr>
            <p:spPr bwMode="auto">
              <a:xfrm>
                <a:off x="1544" y="1833"/>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9" name="Oval 113"/>
              <p:cNvSpPr>
                <a:spLocks noChangeArrowheads="1"/>
              </p:cNvSpPr>
              <p:nvPr/>
            </p:nvSpPr>
            <p:spPr bwMode="auto">
              <a:xfrm>
                <a:off x="1884" y="2255"/>
                <a:ext cx="110" cy="112"/>
              </a:xfrm>
              <a:prstGeom prst="ellipse">
                <a:avLst/>
              </a:prstGeom>
              <a:solidFill>
                <a:srgbClr val="80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0" name="Oval 107"/>
              <p:cNvSpPr>
                <a:spLocks noChangeArrowheads="1"/>
              </p:cNvSpPr>
              <p:nvPr/>
            </p:nvSpPr>
            <p:spPr bwMode="auto">
              <a:xfrm>
                <a:off x="5134" y="2255"/>
                <a:ext cx="110" cy="112"/>
              </a:xfrm>
              <a:prstGeom prst="ellipse">
                <a:avLst/>
              </a:prstGeom>
              <a:solidFill>
                <a:srgbClr val="03193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1" name="Oval 117"/>
              <p:cNvSpPr>
                <a:spLocks noChangeArrowheads="1"/>
              </p:cNvSpPr>
              <p:nvPr/>
            </p:nvSpPr>
            <p:spPr bwMode="auto">
              <a:xfrm>
                <a:off x="4842" y="1974"/>
                <a:ext cx="111"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2" name="Oval 118"/>
              <p:cNvSpPr>
                <a:spLocks noChangeArrowheads="1"/>
              </p:cNvSpPr>
              <p:nvPr/>
            </p:nvSpPr>
            <p:spPr bwMode="auto">
              <a:xfrm>
                <a:off x="4891" y="2490"/>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3" name="Oval 119"/>
              <p:cNvSpPr>
                <a:spLocks noChangeArrowheads="1"/>
              </p:cNvSpPr>
              <p:nvPr/>
            </p:nvSpPr>
            <p:spPr bwMode="auto">
              <a:xfrm>
                <a:off x="4455" y="1599"/>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4" name="Oval 120"/>
              <p:cNvSpPr>
                <a:spLocks noChangeArrowheads="1"/>
              </p:cNvSpPr>
              <p:nvPr/>
            </p:nvSpPr>
            <p:spPr bwMode="auto">
              <a:xfrm>
                <a:off x="4491"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5" name="Oval 121"/>
              <p:cNvSpPr>
                <a:spLocks noChangeArrowheads="1"/>
              </p:cNvSpPr>
              <p:nvPr/>
            </p:nvSpPr>
            <p:spPr bwMode="auto">
              <a:xfrm>
                <a:off x="4503" y="2772"/>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6" name="Oval 122"/>
              <p:cNvSpPr>
                <a:spLocks noChangeArrowheads="1"/>
              </p:cNvSpPr>
              <p:nvPr/>
            </p:nvSpPr>
            <p:spPr bwMode="auto">
              <a:xfrm>
                <a:off x="4018" y="1974"/>
                <a:ext cx="110" cy="111"/>
              </a:xfrm>
              <a:prstGeom prst="ellipse">
                <a:avLst/>
              </a:prstGeom>
              <a:solidFill>
                <a:srgbClr val="80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grpSp>
      </p:gr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03725" y="6649720"/>
            <a:ext cx="1000590" cy="1000590"/>
          </a:xfrm>
          <a:prstGeom prst="rect">
            <a:avLst/>
          </a:prstGeom>
        </p:spPr>
      </p:pic>
      <p:sp>
        <p:nvSpPr>
          <p:cNvPr id="12" name="Title 11"/>
          <p:cNvSpPr>
            <a:spLocks noGrp="1"/>
          </p:cNvSpPr>
          <p:nvPr>
            <p:ph type="title"/>
          </p:nvPr>
        </p:nvSpPr>
        <p:spPr>
          <a:xfrm>
            <a:off x="0" y="3552920"/>
            <a:ext cx="10028742" cy="3096799"/>
          </a:xfrm>
          <a:prstGeom prst="rect">
            <a:avLst/>
          </a:prstGeom>
        </p:spPr>
        <p:txBody>
          <a:bodyPr anchor="ctr" anchorCtr="0"/>
          <a:lstStyle>
            <a:lvl1pPr>
              <a:defRPr>
                <a:latin typeface="Linux Libertine" charset="0"/>
                <a:ea typeface="Linux Libertine" charset="0"/>
                <a:cs typeface="Linux Libertine" charset="0"/>
              </a:defRPr>
            </a:lvl1pPr>
          </a:lstStyle>
          <a:p>
            <a:r>
              <a:rPr lang="en-US"/>
              <a:t>Click to edit Master title style</a:t>
            </a:r>
          </a:p>
        </p:txBody>
      </p:sp>
    </p:spTree>
    <p:extLst>
      <p:ext uri="{BB962C8B-B14F-4D97-AF65-F5344CB8AC3E}">
        <p14:creationId xmlns:p14="http://schemas.microsoft.com/office/powerpoint/2010/main" val="27627340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DDDD"/>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latin typeface="Linux Libertine" charset="0"/>
                <a:ea typeface="Linux Libertine" charset="0"/>
                <a:cs typeface="Linux Libertine" charset="0"/>
              </a:defRPr>
            </a:lvl1pPr>
          </a:lstStyle>
          <a:p>
            <a:fld id="{E1C7F28F-C94C-4042-84D8-4BC2F207C7AD}" type="slidenum">
              <a:rPr lang="en-US" smtClean="0"/>
              <a:pPr/>
              <a:t>‹#›</a:t>
            </a:fld>
            <a:endParaRPr lang="en-US"/>
          </a:p>
        </p:txBody>
      </p:sp>
      <p:sp>
        <p:nvSpPr>
          <p:cNvPr id="19" name="Rectangle 3"/>
          <p:cNvSpPr txBox="1">
            <a:spLocks noChangeArrowheads="1"/>
          </p:cNvSpPr>
          <p:nvPr/>
        </p:nvSpPr>
        <p:spPr>
          <a:xfrm>
            <a:off x="152400" y="914400"/>
            <a:ext cx="9738360" cy="6289464"/>
          </a:xfrm>
          <a:prstGeom prst="rect">
            <a:avLst/>
          </a:prstGeom>
        </p:spPr>
        <p:txBody>
          <a:bodyPr/>
          <a:lstStyle>
            <a:lvl1pPr marL="382059" indent="-382059" algn="l" rtl="0" eaLnBrk="1" fontAlgn="base" hangingPunct="1">
              <a:spcBef>
                <a:spcPct val="20000"/>
              </a:spcBef>
              <a:spcAft>
                <a:spcPct val="0"/>
              </a:spcAft>
              <a:buClr>
                <a:srgbClr val="800000"/>
              </a:buClr>
              <a:buChar char="•"/>
              <a:defRPr sz="3600">
                <a:solidFill>
                  <a:srgbClr val="031932"/>
                </a:solidFill>
                <a:latin typeface="+mn-lt"/>
                <a:ea typeface="ＭＳ Ｐゴシック" charset="0"/>
                <a:cs typeface="+mn-cs"/>
              </a:defRPr>
            </a:lvl1pPr>
            <a:lvl2pPr marL="827795" indent="-318383" algn="l" rtl="0" eaLnBrk="1" fontAlgn="base" hangingPunct="1">
              <a:spcBef>
                <a:spcPct val="20000"/>
              </a:spcBef>
              <a:spcAft>
                <a:spcPct val="0"/>
              </a:spcAft>
              <a:buClr>
                <a:srgbClr val="800000"/>
              </a:buClr>
              <a:buChar char="•"/>
              <a:defRPr sz="3100">
                <a:solidFill>
                  <a:srgbClr val="031932"/>
                </a:solidFill>
                <a:latin typeface="+mn-lt"/>
                <a:ea typeface="ＭＳ Ｐゴシック" charset="0"/>
              </a:defRPr>
            </a:lvl2pPr>
            <a:lvl3pPr marL="1273531" indent="-254706" algn="l" rtl="0" eaLnBrk="1" fontAlgn="base" hangingPunct="1">
              <a:spcBef>
                <a:spcPct val="20000"/>
              </a:spcBef>
              <a:spcAft>
                <a:spcPct val="0"/>
              </a:spcAft>
              <a:buClr>
                <a:srgbClr val="800000"/>
              </a:buClr>
              <a:buChar char="•"/>
              <a:defRPr sz="2700">
                <a:solidFill>
                  <a:srgbClr val="031932"/>
                </a:solidFill>
                <a:latin typeface="+mn-lt"/>
                <a:ea typeface="ＭＳ Ｐゴシック" charset="0"/>
              </a:defRPr>
            </a:lvl3pPr>
            <a:lvl4pPr marL="1782943"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4pPr>
            <a:lvl5pPr marL="2292355"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a:lstStyle>
          <a:p>
            <a:pPr lvl="0">
              <a:buClr>
                <a:srgbClr val="031E39"/>
              </a:buClr>
            </a:pPr>
            <a:r>
              <a:rPr lang="en-US">
                <a:latin typeface="Linux Libertine" charset="0"/>
                <a:ea typeface="Linux Libertine" charset="0"/>
                <a:cs typeface="Linux Libertine" charset="0"/>
              </a:rPr>
              <a:t>Click to edit Master text styles</a:t>
            </a:r>
          </a:p>
          <a:p>
            <a:pPr lvl="1">
              <a:buClr>
                <a:srgbClr val="031E39"/>
              </a:buClr>
            </a:pPr>
            <a:r>
              <a:rPr lang="en-US">
                <a:latin typeface="Linux Libertine" charset="0"/>
                <a:ea typeface="Linux Libertine" charset="0"/>
                <a:cs typeface="Linux Libertine" charset="0"/>
              </a:rPr>
              <a:t>Second level</a:t>
            </a:r>
          </a:p>
          <a:p>
            <a:pPr lvl="2">
              <a:buClr>
                <a:srgbClr val="031E39"/>
              </a:buClr>
            </a:pPr>
            <a:r>
              <a:rPr lang="en-US">
                <a:latin typeface="Linux Libertine" charset="0"/>
                <a:ea typeface="Linux Libertine" charset="0"/>
                <a:cs typeface="Linux Libertine" charset="0"/>
              </a:rPr>
              <a:t>Third level</a:t>
            </a:r>
          </a:p>
          <a:p>
            <a:pPr lvl="3">
              <a:buClr>
                <a:srgbClr val="031E39"/>
              </a:buClr>
            </a:pPr>
            <a:r>
              <a:rPr lang="en-US">
                <a:latin typeface="Linux Libertine" charset="0"/>
                <a:ea typeface="Linux Libertine" charset="0"/>
                <a:cs typeface="Linux Libertine" charset="0"/>
              </a:rPr>
              <a:t>Fourth level</a:t>
            </a:r>
          </a:p>
          <a:p>
            <a:pPr lvl="4">
              <a:buClr>
                <a:srgbClr val="031E39"/>
              </a:buClr>
            </a:pPr>
            <a:r>
              <a:rPr lang="en-US">
                <a:latin typeface="Linux Libertine" charset="0"/>
                <a:ea typeface="Linux Libertine" charset="0"/>
                <a:cs typeface="Linux Libertine" charset="0"/>
              </a:rPr>
              <a:t>Fifth level</a:t>
            </a:r>
          </a:p>
        </p:txBody>
      </p:sp>
      <p:sp>
        <p:nvSpPr>
          <p:cNvPr id="24" name="Rectangle 2"/>
          <p:cNvSpPr txBox="1">
            <a:spLocks noChangeArrowheads="1"/>
          </p:cNvSpPr>
          <p:nvPr/>
        </p:nvSpPr>
        <p:spPr>
          <a:xfrm>
            <a:off x="0" y="0"/>
            <a:ext cx="10058400" cy="762000"/>
          </a:xfrm>
          <a:prstGeom prst="rect">
            <a:avLst/>
          </a:prstGeom>
          <a:solidFill>
            <a:srgbClr val="031932"/>
          </a:solidFill>
          <a:ln w="0">
            <a:solidFill>
              <a:schemeClr val="tx1"/>
            </a:solidFill>
          </a:ln>
        </p:spPr>
        <p:txBody>
          <a:bodyPr lIns="101882" tIns="50941" rIns="101882" bIns="50941" anchor="ctr"/>
          <a:lstStyle>
            <a:lvl1pPr algn="ctr" rtl="0" eaLnBrk="1" fontAlgn="base" hangingPunct="1">
              <a:spcBef>
                <a:spcPct val="0"/>
              </a:spcBef>
              <a:spcAft>
                <a:spcPct val="0"/>
              </a:spcAft>
              <a:defRPr lang="en-US" sz="4500" b="1" dirty="0">
                <a:solidFill>
                  <a:schemeClr val="bg1"/>
                </a:solidFill>
                <a:latin typeface="Calisto MT"/>
                <a:ea typeface="ＭＳ Ｐゴシック" charset="0"/>
                <a:cs typeface="Calisto MT"/>
              </a:defRPr>
            </a:lvl1pPr>
            <a:lvl2pPr algn="ctr" rtl="0" eaLnBrk="1" fontAlgn="base" hangingPunct="1">
              <a:spcBef>
                <a:spcPct val="0"/>
              </a:spcBef>
              <a:spcAft>
                <a:spcPct val="0"/>
              </a:spcAft>
              <a:defRPr sz="4900">
                <a:solidFill>
                  <a:schemeClr val="bg1"/>
                </a:solidFill>
                <a:latin typeface="Arial" charset="0"/>
                <a:ea typeface="ＭＳ Ｐゴシック" charset="0"/>
              </a:defRPr>
            </a:lvl2pPr>
            <a:lvl3pPr algn="ctr" rtl="0" eaLnBrk="1" fontAlgn="base" hangingPunct="1">
              <a:spcBef>
                <a:spcPct val="0"/>
              </a:spcBef>
              <a:spcAft>
                <a:spcPct val="0"/>
              </a:spcAft>
              <a:defRPr sz="4900">
                <a:solidFill>
                  <a:schemeClr val="bg1"/>
                </a:solidFill>
                <a:latin typeface="Arial" charset="0"/>
                <a:ea typeface="ＭＳ Ｐゴシック" charset="0"/>
              </a:defRPr>
            </a:lvl3pPr>
            <a:lvl4pPr algn="ctr" rtl="0" eaLnBrk="1" fontAlgn="base" hangingPunct="1">
              <a:spcBef>
                <a:spcPct val="0"/>
              </a:spcBef>
              <a:spcAft>
                <a:spcPct val="0"/>
              </a:spcAft>
              <a:defRPr sz="4900">
                <a:solidFill>
                  <a:schemeClr val="bg1"/>
                </a:solidFill>
                <a:latin typeface="Arial" charset="0"/>
                <a:ea typeface="ＭＳ Ｐゴシック" charset="0"/>
              </a:defRPr>
            </a:lvl4pPr>
            <a:lvl5pPr algn="ctr" rtl="0" eaLnBrk="1" fontAlgn="base" hangingPunct="1">
              <a:spcBef>
                <a:spcPct val="0"/>
              </a:spcBef>
              <a:spcAft>
                <a:spcPct val="0"/>
              </a:spcAft>
              <a:defRPr sz="4900">
                <a:solidFill>
                  <a:schemeClr val="bg1"/>
                </a:solidFill>
                <a:latin typeface="Arial" charset="0"/>
                <a:ea typeface="ＭＳ Ｐゴシック" charset="0"/>
              </a:defRPr>
            </a:lvl5pPr>
            <a:lvl6pPr marL="509412" algn="ctr" rtl="0" eaLnBrk="1" fontAlgn="base" hangingPunct="1">
              <a:spcBef>
                <a:spcPct val="0"/>
              </a:spcBef>
              <a:spcAft>
                <a:spcPct val="0"/>
              </a:spcAft>
              <a:defRPr sz="4900">
                <a:solidFill>
                  <a:schemeClr val="bg1"/>
                </a:solidFill>
                <a:latin typeface="Arial" charset="0"/>
              </a:defRPr>
            </a:lvl6pPr>
            <a:lvl7pPr marL="1018824" algn="ctr" rtl="0" eaLnBrk="1" fontAlgn="base" hangingPunct="1">
              <a:spcBef>
                <a:spcPct val="0"/>
              </a:spcBef>
              <a:spcAft>
                <a:spcPct val="0"/>
              </a:spcAft>
              <a:defRPr sz="4900">
                <a:solidFill>
                  <a:schemeClr val="bg1"/>
                </a:solidFill>
                <a:latin typeface="Arial" charset="0"/>
              </a:defRPr>
            </a:lvl7pPr>
            <a:lvl8pPr marL="1528237" algn="ctr" rtl="0" eaLnBrk="1" fontAlgn="base" hangingPunct="1">
              <a:spcBef>
                <a:spcPct val="0"/>
              </a:spcBef>
              <a:spcAft>
                <a:spcPct val="0"/>
              </a:spcAft>
              <a:defRPr sz="4900">
                <a:solidFill>
                  <a:schemeClr val="bg1"/>
                </a:solidFill>
                <a:latin typeface="Arial" charset="0"/>
              </a:defRPr>
            </a:lvl8pPr>
            <a:lvl9pPr marL="2037649" algn="ctr" rtl="0" eaLnBrk="1" fontAlgn="base" hangingPunct="1">
              <a:spcBef>
                <a:spcPct val="0"/>
              </a:spcBef>
              <a:spcAft>
                <a:spcPct val="0"/>
              </a:spcAft>
              <a:defRPr sz="4900">
                <a:solidFill>
                  <a:schemeClr val="bg1"/>
                </a:solidFill>
                <a:latin typeface="Arial" charset="0"/>
              </a:defRPr>
            </a:lvl9pPr>
          </a:lstStyle>
          <a:p>
            <a:r>
              <a:rPr lang="en-US">
                <a:solidFill>
                  <a:schemeClr val="bg1"/>
                </a:solidFill>
                <a:latin typeface="Linux Libertine" charset="0"/>
                <a:ea typeface="Linux Libertine" charset="0"/>
                <a:cs typeface="Linux Libertine" charset="0"/>
              </a:rPr>
              <a:t>Click to edit Master title style</a:t>
            </a:r>
          </a:p>
        </p:txBody>
      </p:sp>
    </p:spTree>
    <p:extLst>
      <p:ext uri="{BB962C8B-B14F-4D97-AF65-F5344CB8AC3E}">
        <p14:creationId xmlns:p14="http://schemas.microsoft.com/office/powerpoint/2010/main" val="59383919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30" r:id="rId3"/>
    <p:sldLayoutId id="2147483729" r:id="rId4"/>
  </p:sldLayoutIdLst>
  <p:hf hdr="0" ftr="0" dt="0"/>
  <p:txStyles>
    <p:titleStyle>
      <a:lvl1pPr algn="ctr" rtl="0" eaLnBrk="1" fontAlgn="base" hangingPunct="1">
        <a:spcBef>
          <a:spcPct val="0"/>
        </a:spcBef>
        <a:spcAft>
          <a:spcPct val="0"/>
        </a:spcAft>
        <a:defRPr lang="en-US" sz="4500" b="1" dirty="0">
          <a:solidFill>
            <a:schemeClr val="bg1"/>
          </a:solidFill>
          <a:latin typeface="Calisto MT"/>
          <a:ea typeface="ＭＳ Ｐゴシック" charset="0"/>
          <a:cs typeface="Calisto MT"/>
        </a:defRPr>
      </a:lvl1pPr>
      <a:lvl2pPr algn="ctr" rtl="0" eaLnBrk="1" fontAlgn="base" hangingPunct="1">
        <a:spcBef>
          <a:spcPct val="0"/>
        </a:spcBef>
        <a:spcAft>
          <a:spcPct val="0"/>
        </a:spcAft>
        <a:defRPr sz="4900">
          <a:solidFill>
            <a:schemeClr val="bg1"/>
          </a:solidFill>
          <a:latin typeface="Arial" charset="0"/>
          <a:ea typeface="ＭＳ Ｐゴシック" charset="0"/>
        </a:defRPr>
      </a:lvl2pPr>
      <a:lvl3pPr algn="ctr" rtl="0" eaLnBrk="1" fontAlgn="base" hangingPunct="1">
        <a:spcBef>
          <a:spcPct val="0"/>
        </a:spcBef>
        <a:spcAft>
          <a:spcPct val="0"/>
        </a:spcAft>
        <a:defRPr sz="4900">
          <a:solidFill>
            <a:schemeClr val="bg1"/>
          </a:solidFill>
          <a:latin typeface="Arial" charset="0"/>
          <a:ea typeface="ＭＳ Ｐゴシック" charset="0"/>
        </a:defRPr>
      </a:lvl3pPr>
      <a:lvl4pPr algn="ctr" rtl="0" eaLnBrk="1" fontAlgn="base" hangingPunct="1">
        <a:spcBef>
          <a:spcPct val="0"/>
        </a:spcBef>
        <a:spcAft>
          <a:spcPct val="0"/>
        </a:spcAft>
        <a:defRPr sz="4900">
          <a:solidFill>
            <a:schemeClr val="bg1"/>
          </a:solidFill>
          <a:latin typeface="Arial" charset="0"/>
          <a:ea typeface="ＭＳ Ｐゴシック" charset="0"/>
        </a:defRPr>
      </a:lvl4pPr>
      <a:lvl5pPr algn="ctr" rtl="0" eaLnBrk="1" fontAlgn="base" hangingPunct="1">
        <a:spcBef>
          <a:spcPct val="0"/>
        </a:spcBef>
        <a:spcAft>
          <a:spcPct val="0"/>
        </a:spcAft>
        <a:defRPr sz="4900">
          <a:solidFill>
            <a:schemeClr val="bg1"/>
          </a:solidFill>
          <a:latin typeface="Arial" charset="0"/>
          <a:ea typeface="ＭＳ Ｐゴシック" charset="0"/>
        </a:defRPr>
      </a:lvl5pPr>
      <a:lvl6pPr marL="509412" algn="ctr" rtl="0" eaLnBrk="1" fontAlgn="base" hangingPunct="1">
        <a:spcBef>
          <a:spcPct val="0"/>
        </a:spcBef>
        <a:spcAft>
          <a:spcPct val="0"/>
        </a:spcAft>
        <a:defRPr sz="4900">
          <a:solidFill>
            <a:schemeClr val="bg1"/>
          </a:solidFill>
          <a:latin typeface="Arial" charset="0"/>
        </a:defRPr>
      </a:lvl6pPr>
      <a:lvl7pPr marL="1018824" algn="ctr" rtl="0" eaLnBrk="1" fontAlgn="base" hangingPunct="1">
        <a:spcBef>
          <a:spcPct val="0"/>
        </a:spcBef>
        <a:spcAft>
          <a:spcPct val="0"/>
        </a:spcAft>
        <a:defRPr sz="4900">
          <a:solidFill>
            <a:schemeClr val="bg1"/>
          </a:solidFill>
          <a:latin typeface="Arial" charset="0"/>
        </a:defRPr>
      </a:lvl7pPr>
      <a:lvl8pPr marL="1528237" algn="ctr" rtl="0" eaLnBrk="1" fontAlgn="base" hangingPunct="1">
        <a:spcBef>
          <a:spcPct val="0"/>
        </a:spcBef>
        <a:spcAft>
          <a:spcPct val="0"/>
        </a:spcAft>
        <a:defRPr sz="4900">
          <a:solidFill>
            <a:schemeClr val="bg1"/>
          </a:solidFill>
          <a:latin typeface="Arial" charset="0"/>
        </a:defRPr>
      </a:lvl8pPr>
      <a:lvl9pPr marL="2037649" algn="ctr" rtl="0" eaLnBrk="1" fontAlgn="base" hangingPunct="1">
        <a:spcBef>
          <a:spcPct val="0"/>
        </a:spcBef>
        <a:spcAft>
          <a:spcPct val="0"/>
        </a:spcAft>
        <a:defRPr sz="4900">
          <a:solidFill>
            <a:schemeClr val="bg1"/>
          </a:solidFill>
          <a:latin typeface="Arial" charset="0"/>
        </a:defRPr>
      </a:lvl9pPr>
    </p:titleStyle>
    <p:bodyStyle>
      <a:lvl1pPr marL="382059" indent="-382059" algn="l" rtl="0" eaLnBrk="1" fontAlgn="base" hangingPunct="1">
        <a:spcBef>
          <a:spcPct val="20000"/>
        </a:spcBef>
        <a:spcAft>
          <a:spcPct val="0"/>
        </a:spcAft>
        <a:buClr>
          <a:srgbClr val="800000"/>
        </a:buClr>
        <a:buChar char="•"/>
        <a:defRPr sz="3600">
          <a:solidFill>
            <a:srgbClr val="031E39"/>
          </a:solidFill>
          <a:latin typeface="+mn-lt"/>
          <a:ea typeface="ＭＳ Ｐゴシック" charset="0"/>
          <a:cs typeface="+mn-cs"/>
        </a:defRPr>
      </a:lvl1pPr>
      <a:lvl2pPr marL="827795" indent="-318383" algn="l" rtl="0" eaLnBrk="1" fontAlgn="base" hangingPunct="1">
        <a:spcBef>
          <a:spcPct val="20000"/>
        </a:spcBef>
        <a:spcAft>
          <a:spcPct val="0"/>
        </a:spcAft>
        <a:buClr>
          <a:srgbClr val="800000"/>
        </a:buClr>
        <a:buChar char="•"/>
        <a:defRPr sz="3100">
          <a:solidFill>
            <a:srgbClr val="031932"/>
          </a:solidFill>
          <a:latin typeface="+mn-lt"/>
          <a:ea typeface="ＭＳ Ｐゴシック" charset="0"/>
        </a:defRPr>
      </a:lvl2pPr>
      <a:lvl3pPr marL="1273531" indent="-254706" algn="l" rtl="0" eaLnBrk="1" fontAlgn="base" hangingPunct="1">
        <a:spcBef>
          <a:spcPct val="20000"/>
        </a:spcBef>
        <a:spcAft>
          <a:spcPct val="0"/>
        </a:spcAft>
        <a:buClr>
          <a:srgbClr val="800000"/>
        </a:buClr>
        <a:buChar char="•"/>
        <a:defRPr sz="2700">
          <a:solidFill>
            <a:srgbClr val="031932"/>
          </a:solidFill>
          <a:latin typeface="+mn-lt"/>
          <a:ea typeface="ＭＳ Ｐゴシック" charset="0"/>
        </a:defRPr>
      </a:lvl3pPr>
      <a:lvl4pPr marL="1782943"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4pPr>
      <a:lvl5pPr marL="2292355"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p:bodyStyle>
    <p:other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comments" Target="../comments/commen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em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tiff"/><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A20DA6-4342-A246-96E9-3161C633DD77}"/>
              </a:ext>
            </a:extLst>
          </p:cNvPr>
          <p:cNvSpPr>
            <a:spLocks noGrp="1"/>
          </p:cNvSpPr>
          <p:nvPr>
            <p:ph type="subTitle" idx="1"/>
          </p:nvPr>
        </p:nvSpPr>
        <p:spPr>
          <a:xfrm>
            <a:off x="1508760" y="5500468"/>
            <a:ext cx="7040880" cy="2089052"/>
          </a:xfrm>
        </p:spPr>
        <p:txBody>
          <a:bodyPr/>
          <a:lstStyle/>
          <a:p>
            <a:r>
              <a:rPr lang="en-US" dirty="0"/>
              <a:t>Ivan Brugere</a:t>
            </a:r>
          </a:p>
          <a:p>
            <a:r>
              <a:rPr lang="en-US" sz="3200" dirty="0"/>
              <a:t>University of Illinois at Chicago</a:t>
            </a:r>
          </a:p>
          <a:p>
            <a:r>
              <a:rPr lang="en-US" sz="2000" dirty="0"/>
              <a:t>05/05/2020</a:t>
            </a:r>
          </a:p>
        </p:txBody>
      </p:sp>
      <p:sp>
        <p:nvSpPr>
          <p:cNvPr id="3" name="Title 2">
            <a:extLst>
              <a:ext uri="{FF2B5EF4-FFF2-40B4-BE49-F238E27FC236}">
                <a16:creationId xmlns:a16="http://schemas.microsoft.com/office/drawing/2014/main" id="{F24F69A8-E05A-2742-A094-E319177D2DA2}"/>
              </a:ext>
            </a:extLst>
          </p:cNvPr>
          <p:cNvSpPr>
            <a:spLocks noGrp="1"/>
          </p:cNvSpPr>
          <p:nvPr>
            <p:ph type="title"/>
          </p:nvPr>
        </p:nvSpPr>
        <p:spPr>
          <a:xfrm>
            <a:off x="3075431" y="0"/>
            <a:ext cx="6966035" cy="6028006"/>
          </a:xfrm>
        </p:spPr>
        <p:txBody>
          <a:bodyPr>
            <a:normAutofit/>
          </a:bodyPr>
          <a:lstStyle/>
          <a:p>
            <a:r>
              <a:rPr lang="en-US" dirty="0"/>
              <a:t>Network Structure Inference: Methodology and Applications</a:t>
            </a:r>
            <a:br>
              <a:rPr lang="en-US" sz="2800" dirty="0"/>
            </a:br>
            <a:br>
              <a:rPr lang="en-US" sz="2800" dirty="0"/>
            </a:br>
            <a:r>
              <a:rPr lang="en-US" sz="2800" b="0" dirty="0"/>
              <a:t>Committee:</a:t>
            </a:r>
            <a:br>
              <a:rPr lang="en-US" sz="2800" b="0" dirty="0"/>
            </a:br>
            <a:r>
              <a:rPr lang="en-US" sz="2800" b="0" dirty="0"/>
              <a:t>Prof. Tanya Berger-Wolf</a:t>
            </a:r>
            <a:br>
              <a:rPr lang="en-US" sz="2800" b="0" dirty="0"/>
            </a:br>
            <a:r>
              <a:rPr lang="en-US" sz="2800" b="0" dirty="0"/>
              <a:t>Prof. Lise </a:t>
            </a:r>
            <a:r>
              <a:rPr lang="en-US" sz="2800" b="0" dirty="0" err="1"/>
              <a:t>Getoor</a:t>
            </a:r>
            <a:br>
              <a:rPr lang="en-US" sz="2800" b="0" dirty="0"/>
            </a:br>
            <a:r>
              <a:rPr lang="en-US" sz="2800" b="0" dirty="0"/>
              <a:t>Prof. Chris </a:t>
            </a:r>
            <a:r>
              <a:rPr lang="en-US" sz="2800" b="0" dirty="0" err="1"/>
              <a:t>Kanich</a:t>
            </a:r>
            <a:br>
              <a:rPr lang="en-US" sz="2800" b="0" dirty="0"/>
            </a:br>
            <a:r>
              <a:rPr lang="en-US" sz="2800" b="0" dirty="0"/>
              <a:t>Prof. Elena </a:t>
            </a:r>
            <a:r>
              <a:rPr lang="en-US" sz="2800" b="0" dirty="0" err="1"/>
              <a:t>Zheleva</a:t>
            </a:r>
            <a:br>
              <a:rPr lang="en-US" sz="2800" b="0" dirty="0"/>
            </a:br>
            <a:r>
              <a:rPr lang="en-US" sz="2800" b="0" dirty="0"/>
              <a:t>Prof. Brian </a:t>
            </a:r>
            <a:r>
              <a:rPr lang="en-US" sz="2800" b="0" dirty="0" err="1"/>
              <a:t>Ziebart</a:t>
            </a:r>
            <a:endParaRPr lang="en-US" b="0" dirty="0"/>
          </a:p>
        </p:txBody>
      </p:sp>
    </p:spTree>
    <p:extLst>
      <p:ext uri="{BB962C8B-B14F-4D97-AF65-F5344CB8AC3E}">
        <p14:creationId xmlns:p14="http://schemas.microsoft.com/office/powerpoint/2010/main" val="2976541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C04A2-A545-B546-BFC9-27746B752CD3}"/>
              </a:ext>
            </a:extLst>
          </p:cNvPr>
          <p:cNvSpPr>
            <a:spLocks noGrp="1"/>
          </p:cNvSpPr>
          <p:nvPr>
            <p:ph type="sldNum" sz="quarter" idx="4"/>
          </p:nvPr>
        </p:nvSpPr>
        <p:spPr/>
        <p:txBody>
          <a:bodyPr/>
          <a:lstStyle/>
          <a:p>
            <a:fld id="{E1C7F28F-C94C-4042-84D8-4BC2F207C7AD}" type="slidenum">
              <a:rPr lang="en-US" smtClean="0"/>
              <a:t>10</a:t>
            </a:fld>
            <a:endParaRPr lang="en-US"/>
          </a:p>
        </p:txBody>
      </p:sp>
      <p:sp>
        <p:nvSpPr>
          <p:cNvPr id="3" name="Title 2">
            <a:extLst>
              <a:ext uri="{FF2B5EF4-FFF2-40B4-BE49-F238E27FC236}">
                <a16:creationId xmlns:a16="http://schemas.microsoft.com/office/drawing/2014/main" id="{488862C3-15F9-3D46-A246-619E269FE7F7}"/>
              </a:ext>
            </a:extLst>
          </p:cNvPr>
          <p:cNvSpPr>
            <a:spLocks noGrp="1"/>
          </p:cNvSpPr>
          <p:nvPr>
            <p:ph type="title"/>
          </p:nvPr>
        </p:nvSpPr>
        <p:spPr/>
        <p:txBody>
          <a:bodyPr/>
          <a:lstStyle/>
          <a:p>
            <a:r>
              <a:rPr lang="en-US"/>
              <a:t>Tasks and Datasets</a:t>
            </a:r>
          </a:p>
        </p:txBody>
      </p:sp>
      <p:sp>
        <p:nvSpPr>
          <p:cNvPr id="4" name="Text Placeholder 3">
            <a:extLst>
              <a:ext uri="{FF2B5EF4-FFF2-40B4-BE49-F238E27FC236}">
                <a16:creationId xmlns:a16="http://schemas.microsoft.com/office/drawing/2014/main" id="{8A4A6060-F8FB-264C-864E-3C4B76EBFFBE}"/>
              </a:ext>
            </a:extLst>
          </p:cNvPr>
          <p:cNvSpPr>
            <a:spLocks noGrp="1"/>
          </p:cNvSpPr>
          <p:nvPr>
            <p:ph type="body" sz="quarter" idx="10"/>
          </p:nvPr>
        </p:nvSpPr>
        <p:spPr/>
        <p:txBody>
          <a:bodyPr/>
          <a:lstStyle/>
          <a:p>
            <a:pPr marL="0" indent="0">
              <a:buNone/>
            </a:pPr>
            <a:r>
              <a:rPr lang="en-US" dirty="0">
                <a:solidFill>
                  <a:schemeClr val="tx1"/>
                </a:solidFill>
              </a:rPr>
              <a:t>Datasets:</a:t>
            </a:r>
          </a:p>
          <a:p>
            <a:pPr marL="742950" indent="-742950">
              <a:buFont typeface="+mj-lt"/>
              <a:buAutoNum type="arabicPeriod"/>
            </a:pPr>
            <a:r>
              <a:rPr lang="en-US" dirty="0">
                <a:solidFill>
                  <a:schemeClr val="tx1"/>
                </a:solidFill>
              </a:rPr>
              <a:t>Last.fm, music listen logs → tags</a:t>
            </a:r>
          </a:p>
          <a:p>
            <a:pPr marL="742950" indent="-742950">
              <a:buFont typeface="+mj-lt"/>
              <a:buAutoNum type="arabicPeriod"/>
            </a:pPr>
            <a:r>
              <a:rPr lang="en-US" dirty="0" err="1">
                <a:solidFill>
                  <a:schemeClr val="tx1"/>
                </a:solidFill>
              </a:rPr>
              <a:t>Movielens</a:t>
            </a:r>
            <a:r>
              <a:rPr lang="en-US" dirty="0">
                <a:solidFill>
                  <a:schemeClr val="tx1"/>
                </a:solidFill>
              </a:rPr>
              <a:t>, movie ratings → tags</a:t>
            </a:r>
          </a:p>
          <a:p>
            <a:pPr marL="742950" indent="-742950">
              <a:buFont typeface="+mj-lt"/>
              <a:buAutoNum type="arabicPeriod"/>
            </a:pPr>
            <a:r>
              <a:rPr lang="en-US" dirty="0">
                <a:solidFill>
                  <a:schemeClr val="tx1"/>
                </a:solidFill>
              </a:rPr>
              <a:t>Beer advocate, beer ratings → beer types</a:t>
            </a:r>
          </a:p>
          <a:p>
            <a:pPr marL="742950" indent="-742950">
              <a:buFont typeface="+mj-lt"/>
              <a:buAutoNum type="arabicPeriod"/>
            </a:pPr>
            <a:r>
              <a:rPr lang="en-US" dirty="0" err="1">
                <a:solidFill>
                  <a:schemeClr val="tx1"/>
                </a:solidFill>
              </a:rPr>
              <a:t>Aminer</a:t>
            </a:r>
            <a:r>
              <a:rPr lang="en-US" dirty="0">
                <a:solidFill>
                  <a:schemeClr val="tx1"/>
                </a:solidFill>
              </a:rPr>
              <a:t>, paper keywords → paper keywords</a:t>
            </a:r>
          </a:p>
          <a:p>
            <a:pPr marL="0" indent="0">
              <a:buNone/>
            </a:pPr>
            <a:endParaRPr lang="en-US" dirty="0">
              <a:solidFill>
                <a:schemeClr val="tx1"/>
              </a:solidFill>
            </a:endParaRPr>
          </a:p>
          <a:p>
            <a:pPr marL="0" indent="0">
              <a:buNone/>
            </a:pPr>
            <a:r>
              <a:rPr lang="en-US" dirty="0">
                <a:solidFill>
                  <a:schemeClr val="tx1"/>
                </a:solidFill>
              </a:rPr>
              <a:t>Tasks:</a:t>
            </a:r>
          </a:p>
          <a:p>
            <a:pPr marL="742950" indent="-742950">
              <a:buFont typeface="+mj-lt"/>
              <a:buAutoNum type="arabicPeriod"/>
            </a:pPr>
            <a:r>
              <a:rPr lang="en-US" dirty="0">
                <a:solidFill>
                  <a:schemeClr val="tx1"/>
                </a:solidFill>
              </a:rPr>
              <a:t>Label inference</a:t>
            </a:r>
          </a:p>
          <a:p>
            <a:pPr marL="742950" indent="-742950">
              <a:buFont typeface="+mj-lt"/>
              <a:buAutoNum type="arabicPeriod"/>
            </a:pPr>
            <a:r>
              <a:rPr lang="en-US" dirty="0">
                <a:solidFill>
                  <a:schemeClr val="tx1"/>
                </a:solidFill>
              </a:rPr>
              <a:t>Link prediction</a:t>
            </a:r>
          </a:p>
          <a:p>
            <a:pPr marL="742950" indent="-742950">
              <a:buFont typeface="+mj-lt"/>
              <a:buAutoNum type="arabicPeriod"/>
            </a:pPr>
            <a:endParaRPr lang="en-US" dirty="0"/>
          </a:p>
        </p:txBody>
      </p:sp>
    </p:spTree>
    <p:extLst>
      <p:ext uri="{BB962C8B-B14F-4D97-AF65-F5344CB8AC3E}">
        <p14:creationId xmlns:p14="http://schemas.microsoft.com/office/powerpoint/2010/main" val="103504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8F3C9A-5EF2-454A-B593-3D36820DA364}"/>
              </a:ext>
            </a:extLst>
          </p:cNvPr>
          <p:cNvSpPr>
            <a:spLocks noGrp="1"/>
          </p:cNvSpPr>
          <p:nvPr>
            <p:ph type="sldNum" sz="quarter" idx="4"/>
          </p:nvPr>
        </p:nvSpPr>
        <p:spPr/>
        <p:txBody>
          <a:bodyPr/>
          <a:lstStyle/>
          <a:p>
            <a:fld id="{E1C7F28F-C94C-4042-84D8-4BC2F207C7AD}" type="slidenum">
              <a:rPr lang="en-US" smtClean="0"/>
              <a:t>11</a:t>
            </a:fld>
            <a:endParaRPr lang="en-US"/>
          </a:p>
        </p:txBody>
      </p:sp>
      <p:sp>
        <p:nvSpPr>
          <p:cNvPr id="3" name="Title 2">
            <a:extLst>
              <a:ext uri="{FF2B5EF4-FFF2-40B4-BE49-F238E27FC236}">
                <a16:creationId xmlns:a16="http://schemas.microsoft.com/office/drawing/2014/main" id="{6DD98A4F-C495-47F2-A71C-80BE69D766CF}"/>
              </a:ext>
            </a:extLst>
          </p:cNvPr>
          <p:cNvSpPr>
            <a:spLocks noGrp="1"/>
          </p:cNvSpPr>
          <p:nvPr>
            <p:ph type="title"/>
          </p:nvPr>
        </p:nvSpPr>
        <p:spPr/>
        <p:txBody>
          <a:bodyPr/>
          <a:lstStyle/>
          <a:p>
            <a:r>
              <a:rPr lang="en-US" dirty="0"/>
              <a:t>Take-Away: Task-focused selection</a:t>
            </a:r>
          </a:p>
        </p:txBody>
      </p:sp>
      <p:sp>
        <p:nvSpPr>
          <p:cNvPr id="4" name="Text Placeholder 3">
            <a:extLst>
              <a:ext uri="{FF2B5EF4-FFF2-40B4-BE49-F238E27FC236}">
                <a16:creationId xmlns:a16="http://schemas.microsoft.com/office/drawing/2014/main" id="{85D5245C-50F1-465E-BF1B-16E2303D8CCB}"/>
              </a:ext>
            </a:extLst>
          </p:cNvPr>
          <p:cNvSpPr>
            <a:spLocks noGrp="1"/>
          </p:cNvSpPr>
          <p:nvPr>
            <p:ph type="body" sz="quarter" idx="10"/>
          </p:nvPr>
        </p:nvSpPr>
        <p:spPr/>
        <p:txBody>
          <a:bodyPr/>
          <a:lstStyle/>
          <a:p>
            <a:r>
              <a:rPr lang="en-US"/>
              <a:t>Network model ranking is empirically consistent across different criteria.</a:t>
            </a:r>
          </a:p>
          <a:p>
            <a:r>
              <a:rPr lang="en-US"/>
              <a:t>Different networks perform better for different tasks.</a:t>
            </a:r>
          </a:p>
          <a:p>
            <a:r>
              <a:rPr lang="en-US"/>
              <a:t>Selecting on both tasks may yield a worse network for </a:t>
            </a:r>
            <a:r>
              <a:rPr lang="en-US" i="1"/>
              <a:t>both.</a:t>
            </a:r>
          </a:p>
          <a:p>
            <a:endParaRPr lang="en-US" i="1"/>
          </a:p>
        </p:txBody>
      </p:sp>
    </p:spTree>
    <p:extLst>
      <p:ext uri="{BB962C8B-B14F-4D97-AF65-F5344CB8AC3E}">
        <p14:creationId xmlns:p14="http://schemas.microsoft.com/office/powerpoint/2010/main" val="131369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12</a:t>
            </a:fld>
            <a:endParaRPr lang="en-US"/>
          </a:p>
        </p:txBody>
      </p:sp>
      <p:sp>
        <p:nvSpPr>
          <p:cNvPr id="3" name="Title 2"/>
          <p:cNvSpPr>
            <a:spLocks noGrp="1"/>
          </p:cNvSpPr>
          <p:nvPr>
            <p:ph type="title"/>
          </p:nvPr>
        </p:nvSpPr>
        <p:spPr>
          <a:solidFill>
            <a:srgbClr val="031F37"/>
          </a:solidFill>
        </p:spPr>
        <p:txBody>
          <a:bodyPr/>
          <a:lstStyle/>
          <a:p>
            <a:r>
              <a:rPr lang="en-US"/>
              <a:t>Efficiency (Overview)</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0929" y="1641514"/>
            <a:ext cx="3853871" cy="450738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60928" y="1641514"/>
            <a:ext cx="3853870" cy="4507380"/>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0926" y="2029442"/>
            <a:ext cx="3853870" cy="4507378"/>
          </a:xfrm>
          <a:prstGeom prst="rect">
            <a:avLst/>
          </a:prstGeom>
        </p:spPr>
      </p:pic>
      <p:grpSp>
        <p:nvGrpSpPr>
          <p:cNvPr id="4" name="Group 3"/>
          <p:cNvGrpSpPr/>
          <p:nvPr/>
        </p:nvGrpSpPr>
        <p:grpSpPr>
          <a:xfrm>
            <a:off x="4786414" y="2590550"/>
            <a:ext cx="3766607" cy="2895850"/>
            <a:chOff x="4786414" y="2590550"/>
            <a:chExt cx="3766607" cy="2895850"/>
          </a:xfrm>
        </p:grpSpPr>
        <p:sp>
          <p:nvSpPr>
            <p:cNvPr id="16" name="TextBox 15"/>
            <p:cNvSpPr txBox="1"/>
            <p:nvPr/>
          </p:nvSpPr>
          <p:spPr>
            <a:xfrm>
              <a:off x="4786414" y="3387372"/>
              <a:ext cx="485573" cy="1015663"/>
            </a:xfrm>
            <a:prstGeom prst="rect">
              <a:avLst/>
            </a:prstGeom>
            <a:noFill/>
          </p:spPr>
          <p:txBody>
            <a:bodyPr wrap="square" rtlCol="0">
              <a:spAutoFit/>
            </a:bodyPr>
            <a:lstStyle/>
            <a:p>
              <a:r>
                <a:rPr lang="en-US" sz="6000" b="1">
                  <a:latin typeface="Linux Libertine" charset="0"/>
                  <a:ea typeface="Linux Libertine" charset="0"/>
                  <a:cs typeface="Linux Libertine" charset="0"/>
                </a:rPr>
                <a:t>+</a:t>
              </a:r>
            </a:p>
          </p:txBody>
        </p:sp>
        <p:pic>
          <p:nvPicPr>
            <p:cNvPr id="17" name="Picture 1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64018" y="2590550"/>
              <a:ext cx="2689003" cy="2895850"/>
            </a:xfrm>
            <a:prstGeom prst="rect">
              <a:avLst/>
            </a:prstGeom>
          </p:spPr>
        </p:pic>
      </p:grpSp>
    </p:spTree>
    <p:extLst>
      <p:ext uri="{BB962C8B-B14F-4D97-AF65-F5344CB8AC3E}">
        <p14:creationId xmlns:p14="http://schemas.microsoft.com/office/powerpoint/2010/main" val="40066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13</a:t>
            </a:fld>
            <a:endParaRPr lang="en-US"/>
          </a:p>
        </p:txBody>
      </p:sp>
      <p:sp>
        <p:nvSpPr>
          <p:cNvPr id="3" name="Title 2"/>
          <p:cNvSpPr>
            <a:spLocks noGrp="1"/>
          </p:cNvSpPr>
          <p:nvPr>
            <p:ph type="title"/>
          </p:nvPr>
        </p:nvSpPr>
        <p:spPr>
          <a:solidFill>
            <a:srgbClr val="031F37"/>
          </a:solidFill>
        </p:spPr>
        <p:txBody>
          <a:bodyPr/>
          <a:lstStyle/>
          <a:p>
            <a:r>
              <a:rPr lang="en-US"/>
              <a:t>Efficiency (Overview)</a:t>
            </a:r>
          </a:p>
        </p:txBody>
      </p:sp>
      <p:grpSp>
        <p:nvGrpSpPr>
          <p:cNvPr id="9" name="Group 8"/>
          <p:cNvGrpSpPr/>
          <p:nvPr/>
        </p:nvGrpSpPr>
        <p:grpSpPr>
          <a:xfrm>
            <a:off x="2376012" y="3000514"/>
            <a:ext cx="5306376" cy="707886"/>
            <a:chOff x="1484485" y="3000514"/>
            <a:chExt cx="5306376" cy="707886"/>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flipV="1">
              <a:off x="3403600" y="3006307"/>
              <a:ext cx="3050309" cy="702093"/>
            </a:xfrm>
            <a:prstGeom prst="rect">
              <a:avLst/>
            </a:prstGeom>
          </p:spPr>
        </p:pic>
        <p:sp>
          <p:nvSpPr>
            <p:cNvPr id="7" name="TextBox 6"/>
            <p:cNvSpPr txBox="1"/>
            <p:nvPr/>
          </p:nvSpPr>
          <p:spPr>
            <a:xfrm>
              <a:off x="1484485" y="3000514"/>
              <a:ext cx="1919115" cy="707886"/>
            </a:xfrm>
            <a:prstGeom prst="rect">
              <a:avLst/>
            </a:prstGeom>
            <a:noFill/>
          </p:spPr>
          <p:txBody>
            <a:bodyPr wrap="none" rtlCol="0">
              <a:spAutoFit/>
            </a:bodyPr>
            <a:lstStyle/>
            <a:p>
              <a:r>
                <a:rPr lang="en-US" sz="4000">
                  <a:latin typeface="Linux Libertine" charset="0"/>
                  <a:ea typeface="Linux Libertine" charset="0"/>
                  <a:cs typeface="Linux Libertine" charset="0"/>
                </a:rPr>
                <a:t>Correct(</a:t>
              </a:r>
            </a:p>
          </p:txBody>
        </p:sp>
        <p:sp>
          <p:nvSpPr>
            <p:cNvPr id="8" name="TextBox 7"/>
            <p:cNvSpPr txBox="1"/>
            <p:nvPr/>
          </p:nvSpPr>
          <p:spPr>
            <a:xfrm>
              <a:off x="6453909" y="3000514"/>
              <a:ext cx="336952" cy="707886"/>
            </a:xfrm>
            <a:prstGeom prst="rect">
              <a:avLst/>
            </a:prstGeom>
            <a:noFill/>
          </p:spPr>
          <p:txBody>
            <a:bodyPr wrap="none" rtlCol="0">
              <a:spAutoFit/>
            </a:bodyPr>
            <a:lstStyle/>
            <a:p>
              <a:r>
                <a:rPr lang="en-US" sz="4000">
                  <a:latin typeface="Linux Libertine" charset="0"/>
                  <a:ea typeface="Linux Libertine" charset="0"/>
                  <a:cs typeface="Linux Libertine" charset="0"/>
                </a:rPr>
                <a:t>)</a:t>
              </a:r>
            </a:p>
          </p:txBody>
        </p:sp>
      </p:grpSp>
      <p:grpSp>
        <p:nvGrpSpPr>
          <p:cNvPr id="12" name="Group 11"/>
          <p:cNvGrpSpPr/>
          <p:nvPr/>
        </p:nvGrpSpPr>
        <p:grpSpPr>
          <a:xfrm>
            <a:off x="2487964" y="4193636"/>
            <a:ext cx="5082472" cy="1943100"/>
            <a:chOff x="1909280" y="4803934"/>
            <a:chExt cx="5082472" cy="1943100"/>
          </a:xfrm>
        </p:grpSpPr>
        <p:pic>
          <p:nvPicPr>
            <p:cNvPr id="5" name="Picture 4"/>
            <p:cNvPicPr>
              <a:picLocks noChangeAspect="1"/>
            </p:cNvPicPr>
            <p:nvPr/>
          </p:nvPicPr>
          <p:blipFill>
            <a:blip r:embed="rId4"/>
            <a:stretch>
              <a:fillRect/>
            </a:stretch>
          </p:blipFill>
          <p:spPr>
            <a:xfrm>
              <a:off x="3403600" y="4803934"/>
              <a:ext cx="3251200" cy="1943100"/>
            </a:xfrm>
            <a:prstGeom prst="rect">
              <a:avLst/>
            </a:prstGeom>
          </p:spPr>
        </p:pic>
        <p:sp>
          <p:nvSpPr>
            <p:cNvPr id="10" name="TextBox 9"/>
            <p:cNvSpPr txBox="1"/>
            <p:nvPr/>
          </p:nvSpPr>
          <p:spPr>
            <a:xfrm>
              <a:off x="1909280" y="5421541"/>
              <a:ext cx="1494320" cy="707886"/>
            </a:xfrm>
            <a:prstGeom prst="rect">
              <a:avLst/>
            </a:prstGeom>
            <a:noFill/>
          </p:spPr>
          <p:txBody>
            <a:bodyPr wrap="none" rtlCol="0">
              <a:spAutoFit/>
            </a:bodyPr>
            <a:lstStyle/>
            <a:p>
              <a:r>
                <a:rPr lang="en-US" sz="4000">
                  <a:latin typeface="Linux Libertine" charset="0"/>
                  <a:ea typeface="Linux Libertine" charset="0"/>
                  <a:cs typeface="Linux Libertine" charset="0"/>
                </a:rPr>
                <a:t>Bytes(</a:t>
              </a:r>
            </a:p>
          </p:txBody>
        </p:sp>
        <p:sp>
          <p:nvSpPr>
            <p:cNvPr id="11" name="TextBox 10"/>
            <p:cNvSpPr txBox="1"/>
            <p:nvPr/>
          </p:nvSpPr>
          <p:spPr>
            <a:xfrm>
              <a:off x="6654800" y="5421541"/>
              <a:ext cx="336952" cy="707886"/>
            </a:xfrm>
            <a:prstGeom prst="rect">
              <a:avLst/>
            </a:prstGeom>
            <a:noFill/>
          </p:spPr>
          <p:txBody>
            <a:bodyPr wrap="none" rtlCol="0">
              <a:spAutoFit/>
            </a:bodyPr>
            <a:lstStyle/>
            <a:p>
              <a:r>
                <a:rPr lang="en-US" sz="4000">
                  <a:latin typeface="Linux Libertine" charset="0"/>
                  <a:ea typeface="Linux Libertine" charset="0"/>
                  <a:cs typeface="Linux Libertine" charset="0"/>
                </a:rPr>
                <a:t>)</a:t>
              </a:r>
            </a:p>
          </p:txBody>
        </p:sp>
      </p:grpSp>
      <p:cxnSp>
        <p:nvCxnSpPr>
          <p:cNvPr id="14" name="Straight Connector 13"/>
          <p:cNvCxnSpPr/>
          <p:nvPr/>
        </p:nvCxnSpPr>
        <p:spPr>
          <a:xfrm flipV="1">
            <a:off x="785553" y="3886200"/>
            <a:ext cx="8769927" cy="0"/>
          </a:xfrm>
          <a:prstGeom prst="line">
            <a:avLst/>
          </a:prstGeom>
          <a:ln w="666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559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A74346-CBC6-4325-A549-8AFA069B349D}"/>
              </a:ext>
            </a:extLst>
          </p:cNvPr>
          <p:cNvSpPr>
            <a:spLocks noGrp="1"/>
          </p:cNvSpPr>
          <p:nvPr>
            <p:ph type="sldNum" sz="quarter" idx="4"/>
          </p:nvPr>
        </p:nvSpPr>
        <p:spPr/>
        <p:txBody>
          <a:bodyPr/>
          <a:lstStyle/>
          <a:p>
            <a:fld id="{E1C7F28F-C94C-4042-84D8-4BC2F207C7AD}" type="slidenum">
              <a:rPr lang="en-US" smtClean="0"/>
              <a:t>14</a:t>
            </a:fld>
            <a:endParaRPr lang="en-US"/>
          </a:p>
        </p:txBody>
      </p:sp>
      <p:sp>
        <p:nvSpPr>
          <p:cNvPr id="3" name="Title 2">
            <a:extLst>
              <a:ext uri="{FF2B5EF4-FFF2-40B4-BE49-F238E27FC236}">
                <a16:creationId xmlns:a16="http://schemas.microsoft.com/office/drawing/2014/main" id="{DDD2BC93-40D7-43A5-B209-275CE1753573}"/>
              </a:ext>
            </a:extLst>
          </p:cNvPr>
          <p:cNvSpPr>
            <a:spLocks noGrp="1"/>
          </p:cNvSpPr>
          <p:nvPr>
            <p:ph type="title"/>
          </p:nvPr>
        </p:nvSpPr>
        <p:spPr/>
        <p:txBody>
          <a:bodyPr/>
          <a:lstStyle/>
          <a:p>
            <a:r>
              <a:rPr lang="en-US"/>
              <a:t>Take-away: Efficiency</a:t>
            </a:r>
          </a:p>
        </p:txBody>
      </p:sp>
      <p:sp>
        <p:nvSpPr>
          <p:cNvPr id="4" name="Text Placeholder 3">
            <a:extLst>
              <a:ext uri="{FF2B5EF4-FFF2-40B4-BE49-F238E27FC236}">
                <a16:creationId xmlns:a16="http://schemas.microsoft.com/office/drawing/2014/main" id="{B89A7482-7203-4D27-9855-C7828E72E7A1}"/>
              </a:ext>
            </a:extLst>
          </p:cNvPr>
          <p:cNvSpPr>
            <a:spLocks noGrp="1"/>
          </p:cNvSpPr>
          <p:nvPr>
            <p:ph type="body" sz="quarter" idx="10"/>
          </p:nvPr>
        </p:nvSpPr>
        <p:spPr/>
        <p:txBody>
          <a:bodyPr/>
          <a:lstStyle/>
          <a:p>
            <a:r>
              <a:rPr lang="en-US" dirty="0"/>
              <a:t>Selecting on efficiency recovers the most accurate network, also simpler alternatives.</a:t>
            </a:r>
          </a:p>
          <a:p>
            <a:r>
              <a:rPr lang="en-US" dirty="0"/>
              <a:t>Model significance testing shows well-performing models are rare in the search space</a:t>
            </a:r>
          </a:p>
          <a:p>
            <a:r>
              <a:rPr lang="en-US" dirty="0"/>
              <a:t>Re-wiring demonstrates networks are more robust to noise than simpler models</a:t>
            </a:r>
          </a:p>
        </p:txBody>
      </p:sp>
    </p:spTree>
    <p:extLst>
      <p:ext uri="{BB962C8B-B14F-4D97-AF65-F5344CB8AC3E}">
        <p14:creationId xmlns:p14="http://schemas.microsoft.com/office/powerpoint/2010/main" val="167745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F36197-7A52-0A40-88FD-0CD6B4304847}"/>
              </a:ext>
            </a:extLst>
          </p:cNvPr>
          <p:cNvSpPr>
            <a:spLocks noGrp="1"/>
          </p:cNvSpPr>
          <p:nvPr>
            <p:ph type="sldNum" sz="quarter" idx="4"/>
          </p:nvPr>
        </p:nvSpPr>
        <p:spPr/>
        <p:txBody>
          <a:bodyPr/>
          <a:lstStyle/>
          <a:p>
            <a:fld id="{E1C7F28F-C94C-4042-84D8-4BC2F207C7AD}" type="slidenum">
              <a:rPr lang="en-US" smtClean="0"/>
              <a:t>15</a:t>
            </a:fld>
            <a:endParaRPr lang="en-US"/>
          </a:p>
        </p:txBody>
      </p:sp>
      <p:sp>
        <p:nvSpPr>
          <p:cNvPr id="3" name="Title 2">
            <a:extLst>
              <a:ext uri="{FF2B5EF4-FFF2-40B4-BE49-F238E27FC236}">
                <a16:creationId xmlns:a16="http://schemas.microsoft.com/office/drawing/2014/main" id="{7A0AEF9F-6541-5A4D-8A6C-01DA906D89EF}"/>
              </a:ext>
            </a:extLst>
          </p:cNvPr>
          <p:cNvSpPr>
            <a:spLocks noGrp="1"/>
          </p:cNvSpPr>
          <p:nvPr>
            <p:ph type="title"/>
          </p:nvPr>
        </p:nvSpPr>
        <p:spPr/>
        <p:txBody>
          <a:bodyPr/>
          <a:lstStyle/>
          <a:p>
            <a:r>
              <a:rPr lang="en-US"/>
              <a:t>Privacy Shadow</a:t>
            </a:r>
          </a:p>
        </p:txBody>
      </p:sp>
      <p:sp>
        <p:nvSpPr>
          <p:cNvPr id="4" name="Text Placeholder 3">
            <a:extLst>
              <a:ext uri="{FF2B5EF4-FFF2-40B4-BE49-F238E27FC236}">
                <a16:creationId xmlns:a16="http://schemas.microsoft.com/office/drawing/2014/main" id="{A7B1D182-D85C-C940-9A73-B5B576502C67}"/>
              </a:ext>
            </a:extLst>
          </p:cNvPr>
          <p:cNvSpPr>
            <a:spLocks noGrp="1"/>
          </p:cNvSpPr>
          <p:nvPr>
            <p:ph type="body" sz="quarter" idx="10"/>
          </p:nvPr>
        </p:nvSpPr>
        <p:spPr/>
        <p:txBody>
          <a:bodyPr/>
          <a:lstStyle/>
          <a:p>
            <a:r>
              <a:rPr lang="en-US" dirty="0"/>
              <a:t>If we find a good network for behavior prediction, can it be used to violate user privacy over time?   </a:t>
            </a:r>
          </a:p>
          <a:p>
            <a:r>
              <a:rPr lang="en-US" dirty="0"/>
              <a:t>Idea: Measure how long a node’s prior network can be used to re-infer the node’s current individual behavior (attributes)</a:t>
            </a:r>
          </a:p>
          <a:p>
            <a:r>
              <a:rPr lang="en-US" dirty="0"/>
              <a:t>Evaluates the network as a model of node behavior over time, in </a:t>
            </a:r>
            <a:r>
              <a:rPr lang="en-US" i="1" dirty="0"/>
              <a:t>absence</a:t>
            </a:r>
            <a:r>
              <a:rPr lang="en-US" dirty="0"/>
              <a:t> of user data.</a:t>
            </a:r>
          </a:p>
          <a:p>
            <a:pPr marL="0" indent="0">
              <a:buNone/>
            </a:pPr>
            <a:endParaRPr lang="en-US" dirty="0"/>
          </a:p>
        </p:txBody>
      </p:sp>
    </p:spTree>
    <p:extLst>
      <p:ext uri="{BB962C8B-B14F-4D97-AF65-F5344CB8AC3E}">
        <p14:creationId xmlns:p14="http://schemas.microsoft.com/office/powerpoint/2010/main" val="15175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5CA4C4-B1D4-4095-BF28-8368A08E0901}"/>
              </a:ext>
            </a:extLst>
          </p:cNvPr>
          <p:cNvSpPr>
            <a:spLocks noGrp="1"/>
          </p:cNvSpPr>
          <p:nvPr>
            <p:ph type="sldNum" sz="quarter" idx="4"/>
          </p:nvPr>
        </p:nvSpPr>
        <p:spPr/>
        <p:txBody>
          <a:bodyPr/>
          <a:lstStyle/>
          <a:p>
            <a:fld id="{E1C7F28F-C94C-4042-84D8-4BC2F207C7AD}" type="slidenum">
              <a:rPr lang="en-US" smtClean="0"/>
              <a:t>16</a:t>
            </a:fld>
            <a:endParaRPr lang="en-US"/>
          </a:p>
        </p:txBody>
      </p:sp>
      <p:sp>
        <p:nvSpPr>
          <p:cNvPr id="3" name="Title 2">
            <a:extLst>
              <a:ext uri="{FF2B5EF4-FFF2-40B4-BE49-F238E27FC236}">
                <a16:creationId xmlns:a16="http://schemas.microsoft.com/office/drawing/2014/main" id="{51A20E73-4214-4E4A-8F2F-AE34B0BA4D06}"/>
              </a:ext>
            </a:extLst>
          </p:cNvPr>
          <p:cNvSpPr>
            <a:spLocks noGrp="1"/>
          </p:cNvSpPr>
          <p:nvPr>
            <p:ph type="title"/>
          </p:nvPr>
        </p:nvSpPr>
        <p:spPr/>
        <p:txBody>
          <a:bodyPr/>
          <a:lstStyle/>
          <a:p>
            <a:r>
              <a:rPr lang="en-US"/>
              <a:t>Privacy Shadow</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0A75B57-A0E1-4F19-A77A-369E2E05B175}"/>
                  </a:ext>
                </a:extLst>
              </p:cNvPr>
              <p:cNvSpPr>
                <a:spLocks noGrp="1"/>
              </p:cNvSpPr>
              <p:nvPr>
                <p:ph type="body" sz="quarter" idx="10"/>
              </p:nvPr>
            </p:nvSpPr>
            <p:spPr>
              <a:xfrm>
                <a:off x="304800" y="4026840"/>
                <a:ext cx="9448800" cy="3041028"/>
              </a:xfrm>
            </p:spPr>
            <p:txBody>
              <a:bodyPr/>
              <a:lstStyle/>
              <a:p>
                <a:r>
                  <a:rPr lang="en-US"/>
                  <a:t>Observe network and attributes until time </a:t>
                </a:r>
                <a14:m>
                  <m:oMath xmlns:m="http://schemas.openxmlformats.org/officeDocument/2006/math">
                    <m:r>
                      <a:rPr lang="en-US" i="1">
                        <a:latin typeface="Cambria Math" panose="02040503050406030204" pitchFamily="18" charset="0"/>
                        <a:ea typeface="Linux Libertine" panose="02000503000000000000" pitchFamily="2" charset="0"/>
                        <a:cs typeface="Linux Libertine" panose="02000503000000000000" pitchFamily="2" charset="0"/>
                      </a:rPr>
                      <m:t>𝑡</m:t>
                    </m:r>
                  </m:oMath>
                </a14:m>
                <a:endParaRPr lang="en-US"/>
              </a:p>
              <a:p>
                <a:r>
                  <a:rPr lang="en-US"/>
                  <a:t>Node </a:t>
                </a:r>
                <a:r>
                  <a:rPr lang="en-US" err="1"/>
                  <a:t>i</a:t>
                </a:r>
                <a:r>
                  <a:rPr lang="en-US"/>
                  <a:t> is removed at time </a:t>
                </a:r>
                <a14:m>
                  <m:oMath xmlns:m="http://schemas.openxmlformats.org/officeDocument/2006/math">
                    <m:r>
                      <a:rPr lang="en-US" i="1">
                        <a:latin typeface="Cambria Math" panose="02040503050406030204" pitchFamily="18" charset="0"/>
                        <a:ea typeface="Linux Libertine" panose="02000503000000000000" pitchFamily="2" charset="0"/>
                        <a:cs typeface="Linux Libertine" panose="02000503000000000000" pitchFamily="2" charset="0"/>
                      </a:rPr>
                      <m:t>𝑡</m:t>
                    </m:r>
                  </m:oMath>
                </a14:m>
                <a:r>
                  <a:rPr lang="en-US"/>
                  <a:t>, observe other nodes </a:t>
                </a:r>
              </a:p>
              <a:p>
                <a:r>
                  <a:rPr lang="en-US"/>
                  <a:t>Re-infer attributes of </a:t>
                </a:r>
                <a:r>
                  <a:rPr lang="en-US" err="1"/>
                  <a:t>i</a:t>
                </a:r>
                <a:r>
                  <a:rPr lang="en-US"/>
                  <a:t> at time </a:t>
                </a:r>
                <a14:m>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m:rPr>
                        <m:sty m:val="p"/>
                      </m:rPr>
                      <a:rPr lang="en-US" b="0" i="0" smtClean="0">
                        <a:latin typeface="Cambria Math" panose="02040503050406030204" pitchFamily="18" charset="0"/>
                        <a:ea typeface="Linux Libertine" panose="02000503000000000000" pitchFamily="2" charset="0"/>
                        <a:cs typeface="Linux Libertine" panose="02000503000000000000" pitchFamily="2" charset="0"/>
                      </a:rPr>
                      <m:t>Δ</m:t>
                    </m:r>
                  </m:oMath>
                </a14:m>
                <a:r>
                  <a:rPr lang="en-US">
                    <a:latin typeface="Linux Libertine" panose="02000503000000000000" pitchFamily="2" charset="0"/>
                    <a:ea typeface="Linux Libertine" panose="02000503000000000000" pitchFamily="2" charset="0"/>
                    <a:cs typeface="Linux Libertine" panose="02000503000000000000" pitchFamily="2" charset="0"/>
                  </a:rPr>
                  <a:t> using model </a:t>
                </a:r>
                <a14:m>
                  <m:oMath xmlns:m="http://schemas.openxmlformats.org/officeDocument/2006/math">
                    <m:r>
                      <a:rPr lang="en-US" i="1" smtClean="0">
                        <a:latin typeface="Cambria Math" panose="02040503050406030204" pitchFamily="18" charset="0"/>
                        <a:ea typeface="Cambria Math" panose="02040503050406030204" pitchFamily="18" charset="0"/>
                        <a:cs typeface="Linux Libertine" panose="02000503000000000000" pitchFamily="2" charset="0"/>
                      </a:rPr>
                      <m:t>ℳ</m:t>
                    </m:r>
                    <m:r>
                      <a:rPr lang="en-US" b="0" i="1" smtClean="0">
                        <a:latin typeface="Cambria Math" panose="02040503050406030204" pitchFamily="18" charset="0"/>
                        <a:ea typeface="Cambria Math" panose="02040503050406030204" pitchFamily="18" charset="0"/>
                        <a:cs typeface="Linux Libertine" panose="02000503000000000000" pitchFamily="2" charset="0"/>
                      </a:rPr>
                      <m:t>(.)</m:t>
                    </m:r>
                  </m:oMath>
                </a14:m>
                <a:r>
                  <a:rPr lang="en-US">
                    <a:latin typeface="Linux Libertine" panose="02000503000000000000" pitchFamily="2" charset="0"/>
                    <a:ea typeface="Linux Libertine" panose="02000503000000000000" pitchFamily="2" charset="0"/>
                    <a:cs typeface="Linux Libertine" panose="02000503000000000000" pitchFamily="2" charset="0"/>
                  </a:rPr>
                  <a:t>  </a:t>
                </a:r>
              </a:p>
            </p:txBody>
          </p:sp>
        </mc:Choice>
        <mc:Fallback xmlns="">
          <p:sp>
            <p:nvSpPr>
              <p:cNvPr id="4" name="Text Placeholder 3">
                <a:extLst>
                  <a:ext uri="{FF2B5EF4-FFF2-40B4-BE49-F238E27FC236}">
                    <a16:creationId xmlns:a16="http://schemas.microsoft.com/office/drawing/2014/main" id="{E0A75B57-A0E1-4F19-A77A-369E2E05B175}"/>
                  </a:ext>
                </a:extLst>
              </p:cNvPr>
              <p:cNvSpPr>
                <a:spLocks noGrp="1" noRot="1" noChangeAspect="1" noMove="1" noResize="1" noEditPoints="1" noAdjustHandles="1" noChangeArrowheads="1" noChangeShapeType="1" noTextEdit="1"/>
              </p:cNvSpPr>
              <p:nvPr>
                <p:ph type="body" sz="quarter" idx="10"/>
              </p:nvPr>
            </p:nvSpPr>
            <p:spPr>
              <a:xfrm>
                <a:off x="304800" y="4026840"/>
                <a:ext cx="9448800" cy="3041028"/>
              </a:xfrm>
              <a:blipFill>
                <a:blip r:embed="rId2"/>
                <a:stretch>
                  <a:fillRect l="-1806" t="-3213" b="-823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5C9365F-E424-564A-89EF-CEDE539D598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3900" y="728916"/>
            <a:ext cx="8610600" cy="3210108"/>
          </a:xfrm>
          <a:prstGeom prst="rect">
            <a:avLst/>
          </a:prstGeom>
        </p:spPr>
      </p:pic>
      <p:sp>
        <p:nvSpPr>
          <p:cNvPr id="5" name="Rectangle 4">
            <a:extLst>
              <a:ext uri="{FF2B5EF4-FFF2-40B4-BE49-F238E27FC236}">
                <a16:creationId xmlns:a16="http://schemas.microsoft.com/office/drawing/2014/main" id="{C599E961-6207-4866-BDB4-CA50ACD9F5AA}"/>
              </a:ext>
            </a:extLst>
          </p:cNvPr>
          <p:cNvSpPr/>
          <p:nvPr/>
        </p:nvSpPr>
        <p:spPr>
          <a:xfrm>
            <a:off x="1066800" y="1371600"/>
            <a:ext cx="2209800" cy="2655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590C59-BFE5-401A-A295-91785B8F1531}"/>
              </a:ext>
            </a:extLst>
          </p:cNvPr>
          <p:cNvSpPr/>
          <p:nvPr/>
        </p:nvSpPr>
        <p:spPr>
          <a:xfrm>
            <a:off x="4495800" y="2667000"/>
            <a:ext cx="457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A21303-D2AA-4AEF-A180-037CEAF4F447}"/>
              </a:ext>
            </a:extLst>
          </p:cNvPr>
          <p:cNvSpPr/>
          <p:nvPr/>
        </p:nvSpPr>
        <p:spPr>
          <a:xfrm>
            <a:off x="7208520" y="2819400"/>
            <a:ext cx="94488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13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17</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Tree>
    <p:extLst>
      <p:ext uri="{BB962C8B-B14F-4D97-AF65-F5344CB8AC3E}">
        <p14:creationId xmlns:p14="http://schemas.microsoft.com/office/powerpoint/2010/main" val="38203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18</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8" cy="4636927"/>
          </a:xfrm>
          <a:prstGeom prst="rect">
            <a:avLst/>
          </a:prstGeom>
        </p:spPr>
      </p:pic>
      <p:pic>
        <p:nvPicPr>
          <p:cNvPr id="17" name="Picture 16">
            <a:extLst>
              <a:ext uri="{FF2B5EF4-FFF2-40B4-BE49-F238E27FC236}">
                <a16:creationId xmlns:a16="http://schemas.microsoft.com/office/drawing/2014/main" id="{08CB2951-4473-1E41-AF82-F5170E790CB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530467" y="5222982"/>
            <a:ext cx="4142504" cy="198088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Tree>
    <p:extLst>
      <p:ext uri="{BB962C8B-B14F-4D97-AF65-F5344CB8AC3E}">
        <p14:creationId xmlns:p14="http://schemas.microsoft.com/office/powerpoint/2010/main" val="286189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19</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7" cy="4636927"/>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66B47F3C-9BB4-DF4F-BE0B-35F46AA1F62A}"/>
              </a:ext>
            </a:extLst>
          </p:cNvPr>
          <p:cNvSpPr txBox="1"/>
          <p:nvPr/>
        </p:nvSpPr>
        <p:spPr>
          <a:xfrm>
            <a:off x="897874"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8" name="Picture 7">
            <a:extLst>
              <a:ext uri="{FF2B5EF4-FFF2-40B4-BE49-F238E27FC236}">
                <a16:creationId xmlns:a16="http://schemas.microsoft.com/office/drawing/2014/main" id="{A28F2658-EC9D-084D-B511-12A76F7D601F}"/>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24483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E3A0BE-0E76-488C-AFCB-E95932C89376}"/>
              </a:ext>
            </a:extLst>
          </p:cNvPr>
          <p:cNvSpPr>
            <a:spLocks noGrp="1"/>
          </p:cNvSpPr>
          <p:nvPr>
            <p:ph type="sldNum" sz="quarter" idx="4"/>
          </p:nvPr>
        </p:nvSpPr>
        <p:spPr/>
        <p:txBody>
          <a:bodyPr/>
          <a:lstStyle/>
          <a:p>
            <a:fld id="{E1C7F28F-C94C-4042-84D8-4BC2F207C7AD}" type="slidenum">
              <a:rPr lang="en-US" smtClean="0"/>
              <a:t>2</a:t>
            </a:fld>
            <a:endParaRPr lang="en-US"/>
          </a:p>
        </p:txBody>
      </p:sp>
      <p:sp>
        <p:nvSpPr>
          <p:cNvPr id="3" name="Title 2">
            <a:extLst>
              <a:ext uri="{FF2B5EF4-FFF2-40B4-BE49-F238E27FC236}">
                <a16:creationId xmlns:a16="http://schemas.microsoft.com/office/drawing/2014/main" id="{71133CCD-C2A4-4775-BD0D-09FA9667F267}"/>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B3585FE8-BB68-4499-8916-DAAFA74F0CD9}"/>
              </a:ext>
            </a:extLst>
          </p:cNvPr>
          <p:cNvSpPr>
            <a:spLocks noGrp="1"/>
          </p:cNvSpPr>
          <p:nvPr>
            <p:ph type="body" sz="quarter" idx="10"/>
          </p:nvPr>
        </p:nvSpPr>
        <p:spPr/>
        <p:txBody>
          <a:bodyPr/>
          <a:lstStyle/>
          <a:p>
            <a:r>
              <a:rPr lang="en-US" dirty="0"/>
              <a:t>PhD, UIC, Computer Science 2020</a:t>
            </a:r>
          </a:p>
          <a:p>
            <a:r>
              <a:rPr lang="en-US" dirty="0"/>
              <a:t>Interdisciplinary ecology from population to ecosystem scales</a:t>
            </a:r>
          </a:p>
          <a:p>
            <a:r>
              <a:rPr lang="en-US" dirty="0"/>
              <a:t>Recent work in fairness: model fairness and allocation problems</a:t>
            </a:r>
          </a:p>
          <a:p>
            <a:r>
              <a:rPr lang="en-US" dirty="0"/>
              <a:t>Home communities: KDD, AAAI Social Impact</a:t>
            </a:r>
          </a:p>
          <a:p>
            <a:r>
              <a:rPr lang="en-US" dirty="0"/>
              <a:t>Focus on: Statistical methodology and interpretability</a:t>
            </a:r>
          </a:p>
          <a:p>
            <a:r>
              <a:rPr lang="en-US" dirty="0"/>
              <a:t>Hobbies: Music and (fixed-gear) cycling</a:t>
            </a:r>
          </a:p>
        </p:txBody>
      </p:sp>
    </p:spTree>
    <p:extLst>
      <p:ext uri="{BB962C8B-B14F-4D97-AF65-F5344CB8AC3E}">
        <p14:creationId xmlns:p14="http://schemas.microsoft.com/office/powerpoint/2010/main" val="2489946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20</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7" cy="4636926"/>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40C7B75C-23AC-7944-8D75-C424D80D59DB}"/>
              </a:ext>
            </a:extLst>
          </p:cNvPr>
          <p:cNvSpPr txBox="1"/>
          <p:nvPr/>
        </p:nvSpPr>
        <p:spPr>
          <a:xfrm>
            <a:off x="1751683"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=1</a:t>
            </a:r>
          </a:p>
        </p:txBody>
      </p:sp>
      <p:pic>
        <p:nvPicPr>
          <p:cNvPr id="10" name="Picture 9">
            <a:extLst>
              <a:ext uri="{FF2B5EF4-FFF2-40B4-BE49-F238E27FC236}">
                <a16:creationId xmlns:a16="http://schemas.microsoft.com/office/drawing/2014/main" id="{F2D54AC3-6918-EA49-BE50-D0AAE44E04B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569432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21</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20" y="957607"/>
            <a:ext cx="5387247" cy="461875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FAB4329E-C78F-1744-8765-97829AAA9032}"/>
              </a:ext>
            </a:extLst>
          </p:cNvPr>
          <p:cNvSpPr txBox="1"/>
          <p:nvPr/>
        </p:nvSpPr>
        <p:spPr>
          <a:xfrm>
            <a:off x="4570165"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=4</a:t>
            </a:r>
          </a:p>
        </p:txBody>
      </p:sp>
      <p:pic>
        <p:nvPicPr>
          <p:cNvPr id="8" name="Picture 7">
            <a:extLst>
              <a:ext uri="{FF2B5EF4-FFF2-40B4-BE49-F238E27FC236}">
                <a16:creationId xmlns:a16="http://schemas.microsoft.com/office/drawing/2014/main" id="{8E9F7B1E-35ED-764A-8DCA-30C374C484B5}"/>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460412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22</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20" y="957607"/>
            <a:ext cx="5387245" cy="461875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FAB4329E-C78F-1744-8765-97829AAA9032}"/>
              </a:ext>
            </a:extLst>
          </p:cNvPr>
          <p:cNvSpPr txBox="1"/>
          <p:nvPr/>
        </p:nvSpPr>
        <p:spPr>
          <a:xfrm>
            <a:off x="1810439" y="5594533"/>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8" name="Picture 7">
            <a:extLst>
              <a:ext uri="{FF2B5EF4-FFF2-40B4-BE49-F238E27FC236}">
                <a16:creationId xmlns:a16="http://schemas.microsoft.com/office/drawing/2014/main" id="{67773216-4BCD-A54B-A576-6B822E7263A3}"/>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382717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23</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5" cy="4618751"/>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0D9A0C92-71AF-A14A-B2C3-491E2944B987}"/>
              </a:ext>
            </a:extLst>
          </p:cNvPr>
          <p:cNvSpPr txBox="1"/>
          <p:nvPr/>
        </p:nvSpPr>
        <p:spPr>
          <a:xfrm>
            <a:off x="4556663" y="5598005"/>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=3</a:t>
            </a:r>
          </a:p>
        </p:txBody>
      </p:sp>
      <p:pic>
        <p:nvPicPr>
          <p:cNvPr id="9" name="Picture 8">
            <a:extLst>
              <a:ext uri="{FF2B5EF4-FFF2-40B4-BE49-F238E27FC236}">
                <a16:creationId xmlns:a16="http://schemas.microsoft.com/office/drawing/2014/main" id="{2359125F-E994-B042-9A1C-02442F1BD9CD}"/>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1802685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24</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4" cy="4618750"/>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0D9A0C92-71AF-A14A-B2C3-491E2944B987}"/>
              </a:ext>
            </a:extLst>
          </p:cNvPr>
          <p:cNvSpPr txBox="1"/>
          <p:nvPr/>
        </p:nvSpPr>
        <p:spPr>
          <a:xfrm>
            <a:off x="4556663" y="5598005"/>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9" name="Picture 8">
            <a:extLst>
              <a:ext uri="{FF2B5EF4-FFF2-40B4-BE49-F238E27FC236}">
                <a16:creationId xmlns:a16="http://schemas.microsoft.com/office/drawing/2014/main" id="{421A2311-D749-4047-AA65-B5CCE6C42EAD}"/>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576473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25</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13A9517-EB1B-4E4E-8961-46B3EF45D7EA}"/>
                  </a:ext>
                </a:extLst>
              </p:cNvPr>
              <p:cNvSpPr txBox="1"/>
              <p:nvPr/>
            </p:nvSpPr>
            <p:spPr>
              <a:xfrm>
                <a:off x="132202" y="1202490"/>
                <a:ext cx="9814686" cy="4955203"/>
              </a:xfrm>
              <a:prstGeom prst="rect">
                <a:avLst/>
              </a:prstGeom>
              <a:noFill/>
            </p:spPr>
            <p:txBody>
              <a:bodyPr wrap="square" rtlCol="0">
                <a:spAutoFit/>
              </a:bodyPr>
              <a:lstStyle/>
              <a:p>
                <a:pPr marL="285750" indent="-285750">
                  <a:buFont typeface="Arial" panose="020B0604020202020204" pitchFamily="34" charset="0"/>
                  <a:buChar char="•"/>
                </a:pPr>
                <a:r>
                  <a:rPr lang="en-US" sz="2600" dirty="0">
                    <a:latin typeface="Linux Libertine" panose="02000503000000000000" pitchFamily="2" charset="0"/>
                    <a:ea typeface="Linux Libertine" panose="02000503000000000000" pitchFamily="2" charset="0"/>
                    <a:cs typeface="Linux Libertine" panose="02000503000000000000" pitchFamily="2" charset="0"/>
                  </a:rPr>
                  <a:t>Column expectation: node i’s predictability at horizon Δ over arbitrary starting points</a:t>
                </a:r>
              </a:p>
              <a:p>
                <a:pPr marL="285750" indent="-285750">
                  <a:buFont typeface="Arial" panose="020B0604020202020204" pitchFamily="34" charset="0"/>
                  <a:buChar char="•"/>
                </a:pPr>
                <a:r>
                  <a:rPr lang="en-US" sz="26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Reference distribution</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distribution of node expectations at Δ=0, over all nodes in V</a:t>
                </a:r>
              </a:p>
              <a:p>
                <a:pPr marL="285750" indent="-285750">
                  <a:buClr>
                    <a:schemeClr val="tx1"/>
                  </a:buClr>
                  <a:buFont typeface="Arial" panose="020B0604020202020204" pitchFamily="34" charset="0"/>
                  <a:buChar char="•"/>
                </a:pPr>
                <a:r>
                  <a:rPr lang="en-US" sz="2600" dirty="0">
                    <a:solidFill>
                      <a:srgbClr val="9662D1"/>
                    </a:solidFill>
                    <a:latin typeface="Linux Libertine" panose="02000503000000000000" pitchFamily="2" charset="0"/>
                    <a:ea typeface="Linux Libertine" panose="02000503000000000000" pitchFamily="2" charset="0"/>
                    <a:cs typeface="Linux Libertine" panose="02000503000000000000" pitchFamily="2" charset="0"/>
                  </a:rPr>
                  <a:t>rank</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node’s rank at time Δ &gt; 0 </a:t>
                </a:r>
                <a:r>
                  <a:rPr lang="en-US" sz="2600" i="1" dirty="0">
                    <a:latin typeface="Linux Libertine" panose="02000503000000000000" pitchFamily="2" charset="0"/>
                    <a:ea typeface="Linux Libertine" panose="02000503000000000000" pitchFamily="2" charset="0"/>
                    <a:cs typeface="Linux Libertine" panose="02000503000000000000" pitchFamily="2" charset="0"/>
                  </a:rPr>
                  <a:t>within</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a:t>
                </a:r>
                <a:r>
                  <a:rPr lang="en-US" sz="26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reference distribution</a:t>
                </a:r>
              </a:p>
              <a:p>
                <a:pPr marL="285750" indent="-285750">
                  <a:buFont typeface="Arial" panose="020B0604020202020204" pitchFamily="34" charset="0"/>
                  <a:buChar char="•"/>
                </a:pPr>
                <a:r>
                  <a:rPr lang="en-US" sz="2600" dirty="0" err="1">
                    <a:latin typeface="Linux Libertine" panose="02000503000000000000" pitchFamily="2" charset="0"/>
                    <a:ea typeface="Linux Libertine" panose="02000503000000000000" pitchFamily="2" charset="0"/>
                    <a:cs typeface="Linux Libertine" panose="02000503000000000000" pitchFamily="2" charset="0"/>
                  </a:rPr>
                  <a:t>rankshadow</a:t>
                </a:r>
                <a:r>
                  <a:rPr lang="en-US" sz="2600" dirty="0">
                    <a:latin typeface="Linux Libertine" panose="02000503000000000000" pitchFamily="2" charset="0"/>
                    <a:ea typeface="Linux Libertine" panose="02000503000000000000" pitchFamily="2" charset="0"/>
                    <a:cs typeface="Linux Libertine" panose="02000503000000000000" pitchFamily="2" charset="0"/>
                  </a:rPr>
                  <a:t>(η): the minimum Δ where </a:t>
                </a:r>
                <a:r>
                  <a:rPr lang="en-US" sz="2600" dirty="0">
                    <a:solidFill>
                      <a:srgbClr val="9662D1"/>
                    </a:solidFill>
                    <a:latin typeface="Linux Libertine" panose="02000503000000000000" pitchFamily="2" charset="0"/>
                    <a:ea typeface="Linux Libertine" panose="02000503000000000000" pitchFamily="2" charset="0"/>
                    <a:cs typeface="Linux Libertine" panose="02000503000000000000" pitchFamily="2" charset="0"/>
                  </a:rPr>
                  <a:t>rank</a:t>
                </a:r>
                <a:r>
                  <a:rPr lang="en-US" sz="2600" dirty="0">
                    <a:latin typeface="Linux Libertine" panose="02000503000000000000" pitchFamily="2" charset="0"/>
                    <a:ea typeface="Linux Libertine" panose="02000503000000000000" pitchFamily="2" charset="0"/>
                    <a:cs typeface="Linux Libertine" panose="02000503000000000000" pitchFamily="2" charset="0"/>
                  </a:rPr>
                  <a:t>(</a:t>
                </a:r>
                <a:r>
                  <a:rPr lang="en-US" sz="2600" dirty="0" err="1">
                    <a:latin typeface="Linux Libertine" panose="02000503000000000000" pitchFamily="2" charset="0"/>
                    <a:ea typeface="Linux Libertine" panose="02000503000000000000" pitchFamily="2" charset="0"/>
                    <a:cs typeface="Linux Libertine" panose="02000503000000000000" pitchFamily="2" charset="0"/>
                  </a:rPr>
                  <a:t>i</a:t>
                </a:r>
                <a:r>
                  <a:rPr lang="en-US" sz="2600" dirty="0">
                    <a:latin typeface="Linux Libertine" panose="02000503000000000000" pitchFamily="2" charset="0"/>
                    <a:ea typeface="Linux Libertine" panose="02000503000000000000" pitchFamily="2" charset="0"/>
                    <a:cs typeface="Linux Libertine" panose="02000503000000000000" pitchFamily="2" charset="0"/>
                  </a:rPr>
                  <a:t>) &lt; η for all larger horizons</a:t>
                </a:r>
              </a:p>
              <a:p>
                <a:pPr marL="285750" indent="-285750">
                  <a:buFont typeface="Arial" panose="020B0604020202020204" pitchFamily="34" charset="0"/>
                  <a:buChar char="•"/>
                </a:pPr>
                <a:r>
                  <a:rPr lang="en-US" sz="2600" dirty="0">
                    <a:latin typeface="Linux Libertine" panose="02000503000000000000" pitchFamily="2" charset="0"/>
                    <a:ea typeface="Linux Libertine" panose="02000503000000000000" pitchFamily="2" charset="0"/>
                    <a:cs typeface="Linux Libertine" panose="02000503000000000000" pitchFamily="2" charset="0"/>
                  </a:rPr>
                  <a:t>We set </a:t>
                </a:r>
                <a14:m>
                  <m:oMath xmlns:m="http://schemas.openxmlformats.org/officeDocument/2006/math">
                    <m:r>
                      <a:rPr lang="en-US" sz="2600" i="1">
                        <a:latin typeface="Cambria Math" panose="02040503050406030204" pitchFamily="18" charset="0"/>
                        <a:ea typeface="Cambria Math" panose="02040503050406030204" pitchFamily="18" charset="0"/>
                        <a:cs typeface="Linux Libertine" panose="02000503000000000000" pitchFamily="2" charset="0"/>
                      </a:rPr>
                      <m:t>𝜂</m:t>
                    </m:r>
                  </m:oMath>
                </a14:m>
                <a:r>
                  <a:rPr lang="en-US" sz="2600" dirty="0">
                    <a:latin typeface="Linux Libertine" panose="02000503000000000000" pitchFamily="2" charset="0"/>
                    <a:ea typeface="Linux Libertine" panose="02000503000000000000" pitchFamily="2" charset="0"/>
                    <a:cs typeface="Linux Libertine" panose="02000503000000000000" pitchFamily="2" charset="0"/>
                  </a:rPr>
                  <a:t> by a zero-information baseline model: “how long is the network more predictive than a population model?” </a:t>
                </a:r>
              </a:p>
              <a:p>
                <a:pPr marL="285750" indent="-285750">
                  <a:buFont typeface="Arial" panose="020B0604020202020204" pitchFamily="34" charset="0"/>
                  <a:buChar char="•"/>
                </a:pPr>
                <a:endParaRPr lang="en-US" sz="2800" dirty="0">
                  <a:latin typeface="Linux Libertine" panose="02000503000000000000" pitchFamily="2" charset="0"/>
                  <a:ea typeface="Linux Libertine" panose="02000503000000000000" pitchFamily="2" charset="0"/>
                  <a:cs typeface="Linux Libertine" panose="02000503000000000000" pitchFamily="2" charset="0"/>
                </a:endParaRPr>
              </a:p>
              <a:p>
                <a:pPr marL="285750" indent="-285750">
                  <a:buFont typeface="Arial" panose="020B0604020202020204" pitchFamily="34" charset="0"/>
                  <a:buChar char="•"/>
                </a:pP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xmlns="">
          <p:sp>
            <p:nvSpPr>
              <p:cNvPr id="4" name="TextBox 3">
                <a:extLst>
                  <a:ext uri="{FF2B5EF4-FFF2-40B4-BE49-F238E27FC236}">
                    <a16:creationId xmlns:a16="http://schemas.microsoft.com/office/drawing/2014/main" id="{213A9517-EB1B-4E4E-8961-46B3EF45D7EA}"/>
                  </a:ext>
                </a:extLst>
              </p:cNvPr>
              <p:cNvSpPr txBox="1">
                <a:spLocks noRot="1" noChangeAspect="1" noMove="1" noResize="1" noEditPoints="1" noAdjustHandles="1" noChangeArrowheads="1" noChangeShapeType="1" noTextEdit="1"/>
              </p:cNvSpPr>
              <p:nvPr/>
            </p:nvSpPr>
            <p:spPr>
              <a:xfrm>
                <a:off x="132202" y="1202490"/>
                <a:ext cx="9814686" cy="4955203"/>
              </a:xfrm>
              <a:prstGeom prst="rect">
                <a:avLst/>
              </a:prstGeom>
              <a:blipFill>
                <a:blip r:embed="rId2"/>
                <a:stretch>
                  <a:fillRect l="-994" t="-11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20821A4-E836-3243-8B81-38E4E54DB0F3}"/>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67384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26</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Lastfm</a:t>
            </a:r>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14:m>
                  <m:oMath xmlns:m="http://schemas.openxmlformats.org/officeDocument/2006/math">
                    <m:r>
                      <a:rPr lang="en-US" b="0" i="1" smtClean="0">
                        <a:latin typeface="Linux Libertine" panose="02000503000000000000" pitchFamily="2" charset="0"/>
                        <a:ea typeface="Linux Libertine" panose="02000503000000000000" pitchFamily="2" charset="0"/>
                        <a:cs typeface="Linux Libertine" panose="02000503000000000000" pitchFamily="2" charset="0"/>
                      </a:rPr>
                      <m:t>25</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oMath>
                </a14:m>
                <a:r>
                  <a:rPr lang="en-US" dirty="0">
                    <a:latin typeface="Linux Libertine" panose="02000503000000000000" pitchFamily="2" charset="0"/>
                    <a:ea typeface="Linux Libertine" panose="02000503000000000000" pitchFamily="2" charset="0"/>
                    <a:cs typeface="Linux Libertine" panose="02000503000000000000" pitchFamily="2" charset="0"/>
                  </a:rPr>
                  <a:t> of nodes are never predictable</a:t>
                </a:r>
              </a:p>
              <a:p>
                <a:r>
                  <a:rPr lang="en-US" dirty="0">
                    <a:latin typeface="Linux Libertine" panose="02000503000000000000" pitchFamily="2" charset="0"/>
                    <a:ea typeface="Linux Libertine" panose="02000503000000000000" pitchFamily="2" charset="0"/>
                    <a:cs typeface="Linux Libertine" panose="02000503000000000000" pitchFamily="2" charset="0"/>
                  </a:rPr>
                  <a:t>45% of nodes are predictable for ≤ 1 step</a:t>
                </a:r>
              </a:p>
              <a:p>
                <a:r>
                  <a:rPr lang="en-US" dirty="0">
                    <a:latin typeface="Linux Libertine" panose="02000503000000000000" pitchFamily="2" charset="0"/>
                    <a:ea typeface="Linux Libertine" panose="02000503000000000000" pitchFamily="2" charset="0"/>
                    <a:cs typeface="Linux Libertine" panose="02000503000000000000" pitchFamily="2" charset="0"/>
                  </a:rPr>
                  <a:t>25% are indefinitely predictable</a:t>
                </a:r>
              </a:p>
            </p:txBody>
          </p:sp>
        </mc:Choice>
        <mc:Fallback xmlns="">
          <p:sp>
            <p:nvSpPr>
              <p:cNvPr id="4" name="Text Placeholder 3">
                <a:extLst>
                  <a:ext uri="{FF2B5EF4-FFF2-40B4-BE49-F238E27FC236}">
                    <a16:creationId xmlns:a16="http://schemas.microsoft.com/office/drawing/2014/main" id="{73F422A7-08C8-3A42-AEB2-3A76D8499D13}"/>
                  </a:ext>
                </a:extLst>
              </p:cNvPr>
              <p:cNvSpPr>
                <a:spLocks noGrp="1" noRot="1" noChangeAspect="1" noMove="1" noResize="1" noEditPoints="1" noAdjustHandles="1" noChangeArrowheads="1" noChangeShapeType="1" noTextEdit="1"/>
              </p:cNvSpPr>
              <p:nvPr>
                <p:ph type="body" sz="quarter" idx="10"/>
              </p:nvPr>
            </p:nvSpPr>
            <p:spPr>
              <a:xfrm>
                <a:off x="304800" y="5029200"/>
                <a:ext cx="9448800" cy="2038668"/>
              </a:xfrm>
              <a:blipFill>
                <a:blip r:embed="rId2"/>
                <a:stretch>
                  <a:fillRect l="-1806" t="-4491" b="-7485"/>
                </a:stretch>
              </a:blipFill>
            </p:spPr>
            <p:txBody>
              <a:bodyPr/>
              <a:lstStyle/>
              <a:p>
                <a:r>
                  <a:rPr lang="en-US">
                    <a:noFill/>
                  </a:rPr>
                  <a:t> </a:t>
                </a:r>
              </a:p>
            </p:txBody>
          </p:sp>
        </mc:Fallback>
      </mc:AlternateContent>
      <p:pic>
        <p:nvPicPr>
          <p:cNvPr id="6" name="Picture 5" descr="A close up of a map&#10;&#10;Description automatically generated">
            <a:extLst>
              <a:ext uri="{FF2B5EF4-FFF2-40B4-BE49-F238E27FC236}">
                <a16:creationId xmlns:a16="http://schemas.microsoft.com/office/drawing/2014/main" id="{C2340B3C-EB04-4B95-9F57-A6FDC579F50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67400" y="838200"/>
            <a:ext cx="4038600" cy="4038600"/>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6BACD5EF-14FD-4B60-B39F-69CAA033B79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838200"/>
            <a:ext cx="4038600" cy="4038600"/>
          </a:xfrm>
          <a:prstGeom prst="rect">
            <a:avLst/>
          </a:prstGeom>
        </p:spPr>
      </p:pic>
      <p:sp>
        <p:nvSpPr>
          <p:cNvPr id="5" name="Rectangle 4">
            <a:extLst>
              <a:ext uri="{FF2B5EF4-FFF2-40B4-BE49-F238E27FC236}">
                <a16:creationId xmlns:a16="http://schemas.microsoft.com/office/drawing/2014/main" id="{E0377A22-0CAF-4F00-B8EE-9816479B3713}"/>
              </a:ext>
            </a:extLst>
          </p:cNvPr>
          <p:cNvSpPr/>
          <p:nvPr/>
        </p:nvSpPr>
        <p:spPr>
          <a:xfrm>
            <a:off x="4064394" y="4934268"/>
            <a:ext cx="3369210"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E8CB92E-6FD4-474C-8FF1-2CC9475EB9BB}"/>
              </a:ext>
            </a:extLst>
          </p:cNvPr>
          <p:cNvCxnSpPr>
            <a:cxnSpLocks/>
            <a:stCxn id="5" idx="0"/>
          </p:cNvCxnSpPr>
          <p:nvPr/>
        </p:nvCxnSpPr>
        <p:spPr>
          <a:xfrm flipV="1">
            <a:off x="5748999" y="1851032"/>
            <a:ext cx="602564" cy="3083236"/>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EA68242-32E8-4D3E-A81B-4D2AA3BDCD04}"/>
              </a:ext>
            </a:extLst>
          </p:cNvPr>
          <p:cNvSpPr/>
          <p:nvPr/>
        </p:nvSpPr>
        <p:spPr>
          <a:xfrm>
            <a:off x="2215662" y="6305868"/>
            <a:ext cx="4512801"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B8EA864-A64E-46D1-9BF5-F4A385B03B12}"/>
              </a:ext>
            </a:extLst>
          </p:cNvPr>
          <p:cNvCxnSpPr>
            <a:cxnSpLocks/>
            <a:stCxn id="14" idx="0"/>
          </p:cNvCxnSpPr>
          <p:nvPr/>
        </p:nvCxnSpPr>
        <p:spPr>
          <a:xfrm flipV="1">
            <a:off x="4472063" y="2003432"/>
            <a:ext cx="4995494" cy="4302436"/>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858F7578-74F8-4BC1-AD1A-0EA6779220F0}"/>
              </a:ext>
            </a:extLst>
          </p:cNvPr>
          <p:cNvSpPr/>
          <p:nvPr/>
        </p:nvSpPr>
        <p:spPr>
          <a:xfrm>
            <a:off x="3930748" y="5696268"/>
            <a:ext cx="4451252"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1BA61D0-5943-43A8-9BEE-8842E5BF5815}"/>
              </a:ext>
            </a:extLst>
          </p:cNvPr>
          <p:cNvCxnSpPr>
            <a:cxnSpLocks/>
          </p:cNvCxnSpPr>
          <p:nvPr/>
        </p:nvCxnSpPr>
        <p:spPr>
          <a:xfrm flipH="1" flipV="1">
            <a:off x="6493413" y="3474720"/>
            <a:ext cx="1565033" cy="2221548"/>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96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animBg="1"/>
      <p:bldP spid="19" grpId="0" animBg="1"/>
      <p:bldP spid="1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27</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Aminer</a:t>
            </a:r>
            <a:endParaRPr lang="en-US"/>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r>
              <a:rPr lang="en-US" dirty="0"/>
              <a:t>75% of nodes are indefinitely predictable</a:t>
            </a:r>
          </a:p>
          <a:p>
            <a:r>
              <a:rPr lang="en-US" dirty="0"/>
              <a:t>Strong network effect: attributes are very high-dimensional: 634K vs. &gt;1K</a:t>
            </a:r>
          </a:p>
        </p:txBody>
      </p:sp>
      <p:pic>
        <p:nvPicPr>
          <p:cNvPr id="6" name="Picture 5">
            <a:extLst>
              <a:ext uri="{FF2B5EF4-FFF2-40B4-BE49-F238E27FC236}">
                <a16:creationId xmlns:a16="http://schemas.microsoft.com/office/drawing/2014/main" id="{C2340B3C-EB04-4B95-9F57-A6FDC579F507}"/>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867400" y="838200"/>
            <a:ext cx="4038600" cy="4038600"/>
          </a:xfrm>
          <a:prstGeom prst="rect">
            <a:avLst/>
          </a:prstGeom>
        </p:spPr>
      </p:pic>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52400" y="838200"/>
            <a:ext cx="4038600" cy="4038600"/>
          </a:xfrm>
          <a:prstGeom prst="rect">
            <a:avLst/>
          </a:prstGeom>
        </p:spPr>
      </p:pic>
      <p:sp>
        <p:nvSpPr>
          <p:cNvPr id="7" name="Rectangle 6">
            <a:extLst>
              <a:ext uri="{FF2B5EF4-FFF2-40B4-BE49-F238E27FC236}">
                <a16:creationId xmlns:a16="http://schemas.microsoft.com/office/drawing/2014/main" id="{E7B27537-850A-4A83-8411-8C2F4DCF4B44}"/>
              </a:ext>
            </a:extLst>
          </p:cNvPr>
          <p:cNvSpPr/>
          <p:nvPr/>
        </p:nvSpPr>
        <p:spPr>
          <a:xfrm>
            <a:off x="3938953" y="4934268"/>
            <a:ext cx="4600135"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68A343D-08CF-42E3-94EA-8F9BCECD516B}"/>
              </a:ext>
            </a:extLst>
          </p:cNvPr>
          <p:cNvCxnSpPr>
            <a:cxnSpLocks/>
            <a:stCxn id="7" idx="0"/>
          </p:cNvCxnSpPr>
          <p:nvPr/>
        </p:nvCxnSpPr>
        <p:spPr>
          <a:xfrm flipV="1">
            <a:off x="6239021" y="2686930"/>
            <a:ext cx="3193367" cy="2247338"/>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94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28</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Movielens</a:t>
            </a:r>
            <a:endParaRPr lang="en-US"/>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96% of nodes are predictable for ≤ 1 step</a:t>
            </a:r>
          </a:p>
          <a:p>
            <a:r>
              <a:rPr lang="en-US" dirty="0">
                <a:ea typeface="Cambria Math" panose="02040503050406030204" pitchFamily="18" charset="0"/>
              </a:rPr>
              <a:t>Not a (dynamic) network: neighbors aren’t predictive of future behavior</a:t>
            </a:r>
            <a:endParaRPr lang="en-US" dirty="0"/>
          </a:p>
        </p:txBody>
      </p:sp>
      <p:pic>
        <p:nvPicPr>
          <p:cNvPr id="6" name="Picture 5">
            <a:extLst>
              <a:ext uri="{FF2B5EF4-FFF2-40B4-BE49-F238E27FC236}">
                <a16:creationId xmlns:a16="http://schemas.microsoft.com/office/drawing/2014/main" id="{C2340B3C-EB04-4B95-9F57-A6FDC579F507}"/>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5867400" y="838200"/>
            <a:ext cx="4038600" cy="4038600"/>
          </a:xfrm>
          <a:prstGeom prst="rect">
            <a:avLst/>
          </a:prstGeom>
        </p:spPr>
      </p:pic>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52400" y="838200"/>
            <a:ext cx="4038600" cy="4038600"/>
          </a:xfrm>
          <a:prstGeom prst="rect">
            <a:avLst/>
          </a:prstGeom>
        </p:spPr>
      </p:pic>
      <p:sp>
        <p:nvSpPr>
          <p:cNvPr id="7" name="Rectangle 6">
            <a:extLst>
              <a:ext uri="{FF2B5EF4-FFF2-40B4-BE49-F238E27FC236}">
                <a16:creationId xmlns:a16="http://schemas.microsoft.com/office/drawing/2014/main" id="{1C5F2C82-B1E0-48DA-B673-BE99C8FFC422}"/>
              </a:ext>
            </a:extLst>
          </p:cNvPr>
          <p:cNvSpPr/>
          <p:nvPr/>
        </p:nvSpPr>
        <p:spPr>
          <a:xfrm>
            <a:off x="3938953" y="4934268"/>
            <a:ext cx="4600135"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2397D55-6902-4B8C-AE7B-15669DAC2FD1}"/>
              </a:ext>
            </a:extLst>
          </p:cNvPr>
          <p:cNvCxnSpPr>
            <a:cxnSpLocks/>
          </p:cNvCxnSpPr>
          <p:nvPr/>
        </p:nvCxnSpPr>
        <p:spPr>
          <a:xfrm flipH="1" flipV="1">
            <a:off x="6555545" y="3284806"/>
            <a:ext cx="1779563" cy="165295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89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29</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Predicting Privacy Shadow</a:t>
            </a:r>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4155864"/>
            <a:ext cx="9448800" cy="2912004"/>
          </a:xfrm>
        </p:spPr>
        <p:txBody>
          <a:bodyPr/>
          <a:lstStyle/>
          <a:p>
            <a:r>
              <a:rPr lang="en-US"/>
              <a:t>Given a training set of performance trajectory and privacy shadow lengths, predict privacy shadow.</a:t>
            </a:r>
          </a:p>
          <a:p>
            <a:pPr lvl="1"/>
            <a:r>
              <a:rPr lang="en-US"/>
              <a:t>Using extrapolation from fit, and gradient boosting</a:t>
            </a:r>
          </a:p>
        </p:txBody>
      </p:sp>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502920" y="990600"/>
            <a:ext cx="2819400" cy="2819400"/>
          </a:xfrm>
          <a:prstGeom prst="rect">
            <a:avLst/>
          </a:prstGeom>
        </p:spPr>
      </p:pic>
      <p:pic>
        <p:nvPicPr>
          <p:cNvPr id="7" name="Picture 6">
            <a:extLst>
              <a:ext uri="{FF2B5EF4-FFF2-40B4-BE49-F238E27FC236}">
                <a16:creationId xmlns:a16="http://schemas.microsoft.com/office/drawing/2014/main" id="{12030A85-41BA-42D8-ADB2-CD7A01AAD93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619500" y="993913"/>
            <a:ext cx="2819400" cy="2819400"/>
          </a:xfrm>
          <a:prstGeom prst="rect">
            <a:avLst/>
          </a:prstGeom>
        </p:spPr>
      </p:pic>
      <p:pic>
        <p:nvPicPr>
          <p:cNvPr id="9" name="Picture 8">
            <a:extLst>
              <a:ext uri="{FF2B5EF4-FFF2-40B4-BE49-F238E27FC236}">
                <a16:creationId xmlns:a16="http://schemas.microsoft.com/office/drawing/2014/main" id="{D9309897-E369-4BF5-922C-E26D24D7174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6736080" y="990600"/>
            <a:ext cx="2819400" cy="2819400"/>
          </a:xfrm>
          <a:prstGeom prst="rect">
            <a:avLst/>
          </a:prstGeom>
        </p:spPr>
      </p:pic>
    </p:spTree>
    <p:extLst>
      <p:ext uri="{BB962C8B-B14F-4D97-AF65-F5344CB8AC3E}">
        <p14:creationId xmlns:p14="http://schemas.microsoft.com/office/powerpoint/2010/main" val="3739532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a:t>
            </a:fld>
            <a:endParaRPr lang="en-US"/>
          </a:p>
        </p:txBody>
      </p:sp>
      <p:sp>
        <p:nvSpPr>
          <p:cNvPr id="3" name="Title 2"/>
          <p:cNvSpPr>
            <a:spLocks noGrp="1"/>
          </p:cNvSpPr>
          <p:nvPr>
            <p:ph type="title"/>
          </p:nvPr>
        </p:nvSpPr>
        <p:spPr/>
        <p:txBody>
          <a:bodyPr/>
          <a:lstStyle/>
          <a:p>
            <a:r>
              <a:rPr lang="en-US"/>
              <a:t>Motivation</a:t>
            </a:r>
          </a:p>
        </p:txBody>
      </p:sp>
      <p:pic>
        <p:nvPicPr>
          <p:cNvPr id="5" name="Content Placeholder 4" descr="fig1_top.pdf"/>
          <p:cNvPicPr>
            <a:picLocks noChangeAspect="1"/>
          </p:cNvPicPr>
          <p:nvPr/>
        </p:nvPicPr>
        <p:blipFill>
          <a:blip r:embed="rId3">
            <a:extLst>
              <a:ext uri="{28A0092B-C50C-407E-A947-70E740481C1C}">
                <a14:useLocalDpi xmlns:a14="http://schemas.microsoft.com/office/drawing/2010/main" val="0"/>
              </a:ext>
            </a:extLst>
          </a:blip>
          <a:srcRect t="-40019" b="-40019"/>
          <a:stretch>
            <a:fillRect/>
          </a:stretch>
        </p:blipFill>
        <p:spPr>
          <a:xfrm>
            <a:off x="366067" y="-228600"/>
            <a:ext cx="9326265" cy="5636345"/>
          </a:xfrm>
          <a:prstGeom prst="rect">
            <a:avLst/>
          </a:prstGeom>
        </p:spPr>
      </p:pic>
      <p:sp>
        <p:nvSpPr>
          <p:cNvPr id="9" name="Rectangle 8"/>
          <p:cNvSpPr/>
          <p:nvPr/>
        </p:nvSpPr>
        <p:spPr>
          <a:xfrm>
            <a:off x="372164" y="4295169"/>
            <a:ext cx="9314073" cy="3847207"/>
          </a:xfrm>
          <a:prstGeom prst="rect">
            <a:avLst/>
          </a:prstGeom>
        </p:spPr>
        <p:txBody>
          <a:bodyPr wrap="square">
            <a:spAutoFit/>
          </a:bodyPr>
          <a:lstStyle/>
          <a:p>
            <a:pPr marL="457200" indent="-457200">
              <a:buFont typeface="Arial" panose="020B0604020202020204" pitchFamily="34" charset="0"/>
              <a:buChar char="•"/>
            </a:pPr>
            <a:r>
              <a:rPr lang="en-US" sz="2400" b="1" dirty="0">
                <a:latin typeface="Linux Libertine" charset="0"/>
                <a:ea typeface="Linux Libertine" charset="0"/>
                <a:cs typeface="Linux Libertine" charset="0"/>
              </a:rPr>
              <a:t>Question</a:t>
            </a:r>
            <a:r>
              <a:rPr lang="en-US" sz="2400" dirty="0">
                <a:latin typeface="Linux Libertine" charset="0"/>
                <a:ea typeface="Linux Libertine" charset="0"/>
                <a:cs typeface="Linux Libertine" charset="0"/>
              </a:rPr>
              <a:t>: “Do social ties explain movement in baboons?”</a:t>
            </a:r>
          </a:p>
          <a:p>
            <a:pPr marL="966612" lvl="1" indent="-457200">
              <a:buFont typeface="Arial" panose="020B0604020202020204" pitchFamily="34" charset="0"/>
              <a:buChar char="•"/>
            </a:pPr>
            <a:r>
              <a:rPr lang="en-US" sz="2400" dirty="0">
                <a:latin typeface="Linux Libertine" charset="0"/>
                <a:ea typeface="Linux Libertine" charset="0"/>
                <a:cs typeface="Linux Libertine" charset="0"/>
              </a:rPr>
              <a:t>Why?: Understand group decision-making and who is deciding</a:t>
            </a:r>
          </a:p>
          <a:p>
            <a:pPr marL="457200" indent="-457200">
              <a:buFont typeface="Arial" panose="020B0604020202020204" pitchFamily="34" charset="0"/>
              <a:buChar char="•"/>
            </a:pPr>
            <a:r>
              <a:rPr lang="en-US" sz="2400" b="1" dirty="0">
                <a:latin typeface="Linux Libertine" charset="0"/>
                <a:ea typeface="Linux Libertine" charset="0"/>
                <a:cs typeface="Linux Libertine" charset="0"/>
              </a:rPr>
              <a:t>Data</a:t>
            </a:r>
            <a:r>
              <a:rPr lang="en-US" sz="2400" dirty="0">
                <a:latin typeface="Linux Libertine" charset="0"/>
                <a:ea typeface="Linux Libertine" charset="0"/>
                <a:cs typeface="Linux Libertine" charset="0"/>
              </a:rPr>
              <a:t>: GPS trajectory of individual baboons + individual attributes, </a:t>
            </a:r>
            <a:r>
              <a:rPr lang="en-US" sz="2400" i="1" dirty="0">
                <a:latin typeface="Linux Libertine" charset="0"/>
                <a:ea typeface="Linux Libertine" charset="0"/>
                <a:cs typeface="Linux Libertine" charset="0"/>
              </a:rPr>
              <a:t>inferred</a:t>
            </a:r>
            <a:r>
              <a:rPr lang="en-US" sz="2400" dirty="0">
                <a:latin typeface="Linux Libertine" charset="0"/>
                <a:ea typeface="Linux Libertine" charset="0"/>
                <a:cs typeface="Linux Libertine" charset="0"/>
              </a:rPr>
              <a:t> interactions.</a:t>
            </a:r>
          </a:p>
          <a:p>
            <a:pPr marL="457200" indent="-457200">
              <a:buFont typeface="Arial" panose="020B0604020202020204" pitchFamily="34" charset="0"/>
              <a:buChar char="•"/>
            </a:pPr>
            <a:r>
              <a:rPr lang="en-US" sz="2400" b="1" dirty="0">
                <a:latin typeface="Linux Libertine" charset="0"/>
                <a:ea typeface="Linux Libertine" charset="0"/>
                <a:cs typeface="Linux Libertine" charset="0"/>
              </a:rPr>
              <a:t>Network definition</a:t>
            </a:r>
            <a:r>
              <a:rPr lang="en-US" sz="2400" dirty="0">
                <a:latin typeface="Linux Libertine" charset="0"/>
                <a:ea typeface="Linux Libertine" charset="0"/>
                <a:cs typeface="Linux Libertine" charset="0"/>
              </a:rPr>
              <a:t>: Many possible networks from (1) GPS, (2) age, (3) sex, (4) affiliates etc.</a:t>
            </a:r>
          </a:p>
          <a:p>
            <a:pPr marL="457200" indent="-457200">
              <a:buFont typeface="Arial" panose="020B0604020202020204" pitchFamily="34" charset="0"/>
              <a:buChar char="•"/>
            </a:pPr>
            <a:r>
              <a:rPr lang="en-US" sz="2400" b="1" dirty="0">
                <a:latin typeface="Linux Libertine" charset="0"/>
                <a:ea typeface="Linux Libertine" charset="0"/>
                <a:cs typeface="Linux Libertine" charset="0"/>
              </a:rPr>
              <a:t>Utility</a:t>
            </a:r>
            <a:r>
              <a:rPr lang="en-US" sz="2400" dirty="0">
                <a:latin typeface="Linux Libertine" charset="0"/>
                <a:ea typeface="Linux Libertine" charset="0"/>
                <a:cs typeface="Linux Libertine" charset="0"/>
              </a:rPr>
              <a:t>: Network which is most predictive of movement</a:t>
            </a:r>
          </a:p>
          <a:p>
            <a:pPr marL="457200" indent="-457200">
              <a:buFont typeface="Arial" panose="020B0604020202020204" pitchFamily="34" charset="0"/>
              <a:buChar char="•"/>
            </a:pPr>
            <a:r>
              <a:rPr lang="en-US" sz="2400" b="1" dirty="0">
                <a:latin typeface="Linux Libertine" charset="0"/>
                <a:ea typeface="Linux Libertine" charset="0"/>
                <a:cs typeface="Linux Libertine" charset="0"/>
              </a:rPr>
              <a:t>Impact</a:t>
            </a:r>
            <a:r>
              <a:rPr lang="en-US" sz="2400" dirty="0">
                <a:latin typeface="Linux Libertine" charset="0"/>
                <a:ea typeface="Linux Libertine" charset="0"/>
                <a:cs typeface="Linux Libertine" charset="0"/>
              </a:rPr>
              <a:t>: Hypothesis testing of different mechanisms of collective movement</a:t>
            </a:r>
          </a:p>
          <a:p>
            <a:endParaRPr lang="en-US" sz="2800" dirty="0">
              <a:latin typeface="Linux Libertine" charset="0"/>
              <a:ea typeface="Linux Libertine" charset="0"/>
              <a:cs typeface="Linux Libertine" charset="0"/>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28242" y="2001322"/>
            <a:ext cx="8851895" cy="1839354"/>
          </a:xfrm>
          <a:prstGeom prst="rect">
            <a:avLst/>
          </a:prstGeom>
        </p:spPr>
      </p:pic>
      <p:pic>
        <p:nvPicPr>
          <p:cNvPr id="10" name="Picture 9">
            <a:extLst>
              <a:ext uri="{FF2B5EF4-FFF2-40B4-BE49-F238E27FC236}">
                <a16:creationId xmlns:a16="http://schemas.microsoft.com/office/drawing/2014/main" id="{73BD841C-5E27-4D48-93A5-8A8A2EE7A0E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28246" y="2001322"/>
            <a:ext cx="8851891" cy="1839354"/>
          </a:xfrm>
          <a:prstGeom prst="rect">
            <a:avLst/>
          </a:prstGeom>
        </p:spPr>
      </p:pic>
    </p:spTree>
    <p:extLst>
      <p:ext uri="{BB962C8B-B14F-4D97-AF65-F5344CB8AC3E}">
        <p14:creationId xmlns:p14="http://schemas.microsoft.com/office/powerpoint/2010/main" val="4904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8E8-3E94-4597-885E-44A9B4F56D6F}"/>
              </a:ext>
            </a:extLst>
          </p:cNvPr>
          <p:cNvSpPr>
            <a:spLocks noGrp="1"/>
          </p:cNvSpPr>
          <p:nvPr>
            <p:ph type="sldNum" sz="quarter" idx="4"/>
          </p:nvPr>
        </p:nvSpPr>
        <p:spPr/>
        <p:txBody>
          <a:bodyPr/>
          <a:lstStyle/>
          <a:p>
            <a:fld id="{E1C7F28F-C94C-4042-84D8-4BC2F207C7AD}" type="slidenum">
              <a:rPr lang="en-US" smtClean="0"/>
              <a:t>30</a:t>
            </a:fld>
            <a:endParaRPr lang="en-US"/>
          </a:p>
        </p:txBody>
      </p:sp>
      <p:sp>
        <p:nvSpPr>
          <p:cNvPr id="3" name="Title 2">
            <a:extLst>
              <a:ext uri="{FF2B5EF4-FFF2-40B4-BE49-F238E27FC236}">
                <a16:creationId xmlns:a16="http://schemas.microsoft.com/office/drawing/2014/main" id="{117B09B4-81FB-4BB2-8462-72462D6FA062}"/>
              </a:ext>
            </a:extLst>
          </p:cNvPr>
          <p:cNvSpPr>
            <a:spLocks noGrp="1"/>
          </p:cNvSpPr>
          <p:nvPr>
            <p:ph type="title"/>
          </p:nvPr>
        </p:nvSpPr>
        <p:spPr/>
        <p:txBody>
          <a:bodyPr anchor="t"/>
          <a:lstStyle/>
          <a:p>
            <a:r>
              <a:rPr lang="en-US">
                <a:latin typeface="Linux Libertine"/>
              </a:rPr>
              <a:t>Conclusions and Future Work</a:t>
            </a:r>
            <a:endParaRPr lang="en-US"/>
          </a:p>
        </p:txBody>
      </p:sp>
      <p:sp>
        <p:nvSpPr>
          <p:cNvPr id="4" name="Text Placeholder 3">
            <a:extLst>
              <a:ext uri="{FF2B5EF4-FFF2-40B4-BE49-F238E27FC236}">
                <a16:creationId xmlns:a16="http://schemas.microsoft.com/office/drawing/2014/main" id="{1469312C-06A1-4207-A121-3036CDEFFC33}"/>
              </a:ext>
            </a:extLst>
          </p:cNvPr>
          <p:cNvSpPr>
            <a:spLocks noGrp="1"/>
          </p:cNvSpPr>
          <p:nvPr>
            <p:ph type="body" sz="quarter" idx="10"/>
          </p:nvPr>
        </p:nvSpPr>
        <p:spPr/>
        <p:txBody>
          <a:bodyPr/>
          <a:lstStyle/>
          <a:p>
            <a:r>
              <a:rPr lang="en-US" dirty="0"/>
              <a:t>Networks are routinely inferred and </a:t>
            </a:r>
            <a:r>
              <a:rPr lang="en-US" i="1" dirty="0"/>
              <a:t>published</a:t>
            </a:r>
            <a:r>
              <a:rPr lang="en-US" dirty="0"/>
              <a:t> with little consideration of sensitivity to tasks, time, etc.</a:t>
            </a:r>
          </a:p>
          <a:p>
            <a:r>
              <a:rPr lang="en-US" dirty="0"/>
              <a:t>We should not think of “the” abstract (Enron, Karate Club etc.) network without a question</a:t>
            </a:r>
          </a:p>
          <a:p>
            <a:r>
              <a:rPr lang="en-US" dirty="0"/>
              <a:t>Which results may have changed under different network definitions?</a:t>
            </a:r>
          </a:p>
          <a:p>
            <a:pPr lvl="1"/>
            <a:endParaRPr lang="en-US" dirty="0"/>
          </a:p>
        </p:txBody>
      </p:sp>
    </p:spTree>
    <p:extLst>
      <p:ext uri="{BB962C8B-B14F-4D97-AF65-F5344CB8AC3E}">
        <p14:creationId xmlns:p14="http://schemas.microsoft.com/office/powerpoint/2010/main" val="197054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8D1EAF-EDB7-4110-B5DF-B777CB270579}"/>
              </a:ext>
            </a:extLst>
          </p:cNvPr>
          <p:cNvSpPr>
            <a:spLocks noGrp="1"/>
          </p:cNvSpPr>
          <p:nvPr>
            <p:ph type="sldNum" sz="quarter" idx="4"/>
          </p:nvPr>
        </p:nvSpPr>
        <p:spPr/>
        <p:txBody>
          <a:bodyPr/>
          <a:lstStyle/>
          <a:p>
            <a:fld id="{E1C7F28F-C94C-4042-84D8-4BC2F207C7AD}" type="slidenum">
              <a:rPr lang="en-US" smtClean="0"/>
              <a:t>31</a:t>
            </a:fld>
            <a:endParaRPr lang="en-US"/>
          </a:p>
        </p:txBody>
      </p:sp>
      <p:sp>
        <p:nvSpPr>
          <p:cNvPr id="3" name="Title 2">
            <a:extLst>
              <a:ext uri="{FF2B5EF4-FFF2-40B4-BE49-F238E27FC236}">
                <a16:creationId xmlns:a16="http://schemas.microsoft.com/office/drawing/2014/main" id="{952CA2EE-B484-47CD-9F35-8A63127E8A91}"/>
              </a:ext>
            </a:extLst>
          </p:cNvPr>
          <p:cNvSpPr>
            <a:spLocks noGrp="1"/>
          </p:cNvSpPr>
          <p:nvPr>
            <p:ph type="title"/>
          </p:nvPr>
        </p:nvSpPr>
        <p:spPr/>
        <p:txBody>
          <a:bodyPr/>
          <a:lstStyle/>
          <a:p>
            <a:r>
              <a:rPr lang="en-US"/>
              <a:t>Future Work</a:t>
            </a:r>
          </a:p>
        </p:txBody>
      </p:sp>
      <p:sp>
        <p:nvSpPr>
          <p:cNvPr id="4" name="Text Placeholder 3">
            <a:extLst>
              <a:ext uri="{FF2B5EF4-FFF2-40B4-BE49-F238E27FC236}">
                <a16:creationId xmlns:a16="http://schemas.microsoft.com/office/drawing/2014/main" id="{6985FED2-35A8-48FA-8308-23B67A5A1E64}"/>
              </a:ext>
            </a:extLst>
          </p:cNvPr>
          <p:cNvSpPr>
            <a:spLocks noGrp="1"/>
          </p:cNvSpPr>
          <p:nvPr>
            <p:ph type="body" sz="quarter" idx="10"/>
          </p:nvPr>
        </p:nvSpPr>
        <p:spPr/>
        <p:txBody>
          <a:bodyPr>
            <a:normAutofit fontScale="92500" lnSpcReduction="20000"/>
          </a:bodyPr>
          <a:lstStyle/>
          <a:p>
            <a:r>
              <a:rPr lang="en-US" dirty="0"/>
              <a:t>Better models: my focus is on methodology. when are GNNs sensitive to network definition? (GNNs have high variance on a fixed network)</a:t>
            </a:r>
          </a:p>
          <a:p>
            <a:r>
              <a:rPr lang="en-US" dirty="0"/>
              <a:t>Multi-scale/efficient representation learning</a:t>
            </a:r>
          </a:p>
          <a:p>
            <a:pPr lvl="1"/>
            <a:r>
              <a:rPr lang="en-US" dirty="0"/>
              <a:t>Refining representations of greater cost (e.g. cluster-&gt; network)</a:t>
            </a:r>
          </a:p>
          <a:p>
            <a:pPr lvl="1"/>
            <a:r>
              <a:rPr lang="en-US" dirty="0"/>
              <a:t>Equitable models: hard nodes yield trivial sparse predictors. Can we allocate model resources more fairly? </a:t>
            </a:r>
          </a:p>
          <a:p>
            <a:r>
              <a:rPr lang="en-US" dirty="0"/>
              <a:t>Improving Privacy Shadow:</a:t>
            </a:r>
          </a:p>
          <a:p>
            <a:pPr lvl="1"/>
            <a:r>
              <a:rPr lang="en-US" dirty="0"/>
              <a:t>Better length prediction: probably representation learning</a:t>
            </a:r>
          </a:p>
          <a:p>
            <a:pPr lvl="1"/>
            <a:r>
              <a:rPr lang="en-US" dirty="0"/>
              <a:t>Competitive zero-information baselines improve estimation</a:t>
            </a:r>
          </a:p>
        </p:txBody>
      </p:sp>
    </p:spTree>
    <p:extLst>
      <p:ext uri="{BB962C8B-B14F-4D97-AF65-F5344CB8AC3E}">
        <p14:creationId xmlns:p14="http://schemas.microsoft.com/office/powerpoint/2010/main" val="182641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29A1-607A-2945-90A2-BF07F4BB849E}"/>
              </a:ext>
            </a:extLst>
          </p:cNvPr>
          <p:cNvSpPr>
            <a:spLocks noGrp="1"/>
          </p:cNvSpPr>
          <p:nvPr>
            <p:ph type="title"/>
          </p:nvPr>
        </p:nvSpPr>
        <p:spPr/>
        <p:txBody>
          <a:bodyPr/>
          <a:lstStyle/>
          <a:p>
            <a:r>
              <a:rPr lang="en-US" dirty="0"/>
              <a:t>Thank You, </a:t>
            </a:r>
            <a:br>
              <a:rPr lang="en-US" dirty="0"/>
            </a:br>
            <a:r>
              <a:rPr lang="en-US" dirty="0"/>
              <a:t>Questions?</a:t>
            </a:r>
          </a:p>
        </p:txBody>
      </p:sp>
    </p:spTree>
    <p:extLst>
      <p:ext uri="{BB962C8B-B14F-4D97-AF65-F5344CB8AC3E}">
        <p14:creationId xmlns:p14="http://schemas.microsoft.com/office/powerpoint/2010/main" val="4280794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55B166-ED1F-1841-B0E6-7CE30EB0392E}"/>
              </a:ext>
            </a:extLst>
          </p:cNvPr>
          <p:cNvSpPr>
            <a:spLocks noGrp="1"/>
          </p:cNvSpPr>
          <p:nvPr>
            <p:ph type="sldNum" sz="quarter" idx="4"/>
          </p:nvPr>
        </p:nvSpPr>
        <p:spPr/>
        <p:txBody>
          <a:bodyPr/>
          <a:lstStyle/>
          <a:p>
            <a:fld id="{E1C7F28F-C94C-4042-84D8-4BC2F207C7AD}" type="slidenum">
              <a:rPr lang="en-US" smtClean="0"/>
              <a:t>33</a:t>
            </a:fld>
            <a:endParaRPr lang="en-US"/>
          </a:p>
        </p:txBody>
      </p:sp>
      <p:sp>
        <p:nvSpPr>
          <p:cNvPr id="3" name="Title 2">
            <a:extLst>
              <a:ext uri="{FF2B5EF4-FFF2-40B4-BE49-F238E27FC236}">
                <a16:creationId xmlns:a16="http://schemas.microsoft.com/office/drawing/2014/main" id="{C95AEE20-BC67-B244-9134-B8E9D2CF841B}"/>
              </a:ext>
            </a:extLst>
          </p:cNvPr>
          <p:cNvSpPr>
            <a:spLocks noGrp="1"/>
          </p:cNvSpPr>
          <p:nvPr>
            <p:ph type="title"/>
          </p:nvPr>
        </p:nvSpPr>
        <p:spPr/>
        <p:txBody>
          <a:bodyPr/>
          <a:lstStyle/>
          <a:p>
            <a:r>
              <a:rPr lang="en-US"/>
              <a:t>Questions as Graph Problems</a:t>
            </a:r>
          </a:p>
        </p:txBody>
      </p:sp>
      <p:sp>
        <p:nvSpPr>
          <p:cNvPr id="4" name="Text Placeholder 3">
            <a:extLst>
              <a:ext uri="{FF2B5EF4-FFF2-40B4-BE49-F238E27FC236}">
                <a16:creationId xmlns:a16="http://schemas.microsoft.com/office/drawing/2014/main" id="{A5EDF568-0C2F-F944-B45E-08F43084F1DB}"/>
              </a:ext>
            </a:extLst>
          </p:cNvPr>
          <p:cNvSpPr>
            <a:spLocks noGrp="1"/>
          </p:cNvSpPr>
          <p:nvPr>
            <p:ph type="body" sz="quarter" idx="10"/>
          </p:nvPr>
        </p:nvSpPr>
        <p:spPr>
          <a:xfrm>
            <a:off x="4876800" y="892812"/>
            <a:ext cx="4800600" cy="6229668"/>
          </a:xfrm>
        </p:spPr>
        <p:txBody>
          <a:bodyPr/>
          <a:lstStyle/>
          <a:p>
            <a:r>
              <a:rPr lang="en-US" sz="2800"/>
              <a:t>Label prediction/inference</a:t>
            </a:r>
            <a:br>
              <a:rPr lang="en-US" sz="2800"/>
            </a:br>
            <a:br>
              <a:rPr lang="en-US" sz="2800"/>
            </a:br>
            <a:br>
              <a:rPr lang="en-US" sz="2800"/>
            </a:br>
            <a:endParaRPr lang="en-US" sz="2800"/>
          </a:p>
          <a:p>
            <a:r>
              <a:rPr lang="en-US" sz="2800"/>
              <a:t>Link prediction</a:t>
            </a:r>
            <a:br>
              <a:rPr lang="en-US" sz="2800"/>
            </a:br>
            <a:br>
              <a:rPr lang="en-US" sz="2800"/>
            </a:br>
            <a:endParaRPr lang="en-US" sz="2800"/>
          </a:p>
          <a:p>
            <a:r>
              <a:rPr lang="en-US" sz="2800"/>
              <a:t>Node embedding</a:t>
            </a:r>
            <a:br>
              <a:rPr lang="en-US" sz="2800"/>
            </a:br>
            <a:endParaRPr lang="en-US" sz="2800"/>
          </a:p>
          <a:p>
            <a:r>
              <a:rPr lang="en-US" sz="2800"/>
              <a:t>Whole network embedding</a:t>
            </a:r>
          </a:p>
        </p:txBody>
      </p:sp>
      <p:sp>
        <p:nvSpPr>
          <p:cNvPr id="5" name="Text Placeholder 3">
            <a:extLst>
              <a:ext uri="{FF2B5EF4-FFF2-40B4-BE49-F238E27FC236}">
                <a16:creationId xmlns:a16="http://schemas.microsoft.com/office/drawing/2014/main" id="{8E7A8F12-1F38-4F41-AE90-9D4189FE2302}"/>
              </a:ext>
            </a:extLst>
          </p:cNvPr>
          <p:cNvSpPr txBox="1">
            <a:spLocks/>
          </p:cNvSpPr>
          <p:nvPr/>
        </p:nvSpPr>
        <p:spPr>
          <a:xfrm>
            <a:off x="228600" y="892812"/>
            <a:ext cx="4648200" cy="6229668"/>
          </a:xfrm>
          <a:prstGeom prst="rect">
            <a:avLst/>
          </a:prstGeom>
        </p:spPr>
        <p:txBody>
          <a:bodyPr/>
          <a:lstStyle>
            <a:lvl1pPr marL="382059" indent="-382059" algn="l" rtl="0" eaLnBrk="1" fontAlgn="base" hangingPunct="1">
              <a:spcBef>
                <a:spcPct val="20000"/>
              </a:spcBef>
              <a:spcAft>
                <a:spcPct val="0"/>
              </a:spcAft>
              <a:buClr>
                <a:srgbClr val="031E39"/>
              </a:buClr>
              <a:buChar char="•"/>
              <a:defRPr sz="3600">
                <a:solidFill>
                  <a:srgbClr val="031E39"/>
                </a:solidFill>
                <a:latin typeface="Linux Libertine" charset="0"/>
                <a:ea typeface="Linux Libertine" charset="0"/>
                <a:cs typeface="Linux Libertine" charset="0"/>
              </a:defRPr>
            </a:lvl1pPr>
            <a:lvl2pPr marL="827795" indent="-318383" algn="l" rtl="0" eaLnBrk="1" fontAlgn="base" hangingPunct="1">
              <a:spcBef>
                <a:spcPct val="20000"/>
              </a:spcBef>
              <a:spcAft>
                <a:spcPct val="0"/>
              </a:spcAft>
              <a:buClr>
                <a:srgbClr val="031E39"/>
              </a:buClr>
              <a:buChar char="•"/>
              <a:defRPr sz="3100">
                <a:solidFill>
                  <a:srgbClr val="031932"/>
                </a:solidFill>
                <a:latin typeface="Linux Libertine" charset="0"/>
                <a:ea typeface="Linux Libertine" charset="0"/>
                <a:cs typeface="Linux Libertine" charset="0"/>
              </a:defRPr>
            </a:lvl2pPr>
            <a:lvl3pPr marL="1273531" indent="-254706" algn="l" rtl="0" eaLnBrk="1" fontAlgn="base" hangingPunct="1">
              <a:spcBef>
                <a:spcPct val="20000"/>
              </a:spcBef>
              <a:spcAft>
                <a:spcPct val="0"/>
              </a:spcAft>
              <a:buClr>
                <a:srgbClr val="031E39"/>
              </a:buClr>
              <a:buChar char="•"/>
              <a:defRPr sz="2700">
                <a:solidFill>
                  <a:srgbClr val="031932"/>
                </a:solidFill>
                <a:latin typeface="Linux Libertine" charset="0"/>
                <a:ea typeface="Linux Libertine" charset="0"/>
                <a:cs typeface="Linux Libertine" charset="0"/>
              </a:defRPr>
            </a:lvl3pPr>
            <a:lvl4pPr marL="1782943" indent="-254706" algn="l" rtl="0" eaLnBrk="1" fontAlgn="base" hangingPunct="1">
              <a:spcBef>
                <a:spcPct val="20000"/>
              </a:spcBef>
              <a:spcAft>
                <a:spcPct val="0"/>
              </a:spcAft>
              <a:buClr>
                <a:srgbClr val="031E39"/>
              </a:buClr>
              <a:buChar char="•"/>
              <a:defRPr sz="2200">
                <a:solidFill>
                  <a:srgbClr val="031932"/>
                </a:solidFill>
                <a:latin typeface="Linux Libertine" charset="0"/>
                <a:ea typeface="Linux Libertine" charset="0"/>
                <a:cs typeface="Linux Libertine" charset="0"/>
              </a:defRPr>
            </a:lvl4pPr>
            <a:lvl5pPr marL="2292355" indent="-254706" algn="l" rtl="0" eaLnBrk="1" fontAlgn="base" hangingPunct="1">
              <a:spcBef>
                <a:spcPct val="20000"/>
              </a:spcBef>
              <a:spcAft>
                <a:spcPct val="0"/>
              </a:spcAft>
              <a:buClr>
                <a:srgbClr val="031E39"/>
              </a:buClr>
              <a:buChar char="•"/>
              <a:defRPr sz="2200">
                <a:solidFill>
                  <a:srgbClr val="031932"/>
                </a:solidFill>
                <a:latin typeface="Linux Libertine" charset="0"/>
                <a:ea typeface="Linux Libertine" charset="0"/>
                <a:cs typeface="Linux Libertine"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a:lstStyle>
          <a:p>
            <a:r>
              <a:rPr lang="en-US" sz="2800" kern="0"/>
              <a:t>Activity, location, gender, protein function, prediction/inference, </a:t>
            </a:r>
          </a:p>
          <a:p>
            <a:endParaRPr lang="en-US" sz="2800" kern="0"/>
          </a:p>
          <a:p>
            <a:r>
              <a:rPr lang="en-US" sz="2800" kern="0"/>
              <a:t>Friendship recommendation,  product recommendation</a:t>
            </a:r>
          </a:p>
          <a:p>
            <a:r>
              <a:rPr lang="en-US" sz="2800" kern="0"/>
              <a:t>Entity role/function comparison</a:t>
            </a:r>
          </a:p>
          <a:p>
            <a:r>
              <a:rPr lang="en-US" sz="2800" kern="0"/>
              <a:t>Complex data emergent property classification/comparison</a:t>
            </a:r>
          </a:p>
        </p:txBody>
      </p:sp>
    </p:spTree>
    <p:extLst>
      <p:ext uri="{BB962C8B-B14F-4D97-AF65-F5344CB8AC3E}">
        <p14:creationId xmlns:p14="http://schemas.microsoft.com/office/powerpoint/2010/main" val="3380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376-864C-6E4A-89E4-38C1C72B5CD9}"/>
              </a:ext>
            </a:extLst>
          </p:cNvPr>
          <p:cNvSpPr>
            <a:spLocks noGrp="1"/>
          </p:cNvSpPr>
          <p:nvPr>
            <p:ph type="sldNum" sz="quarter" idx="4"/>
          </p:nvPr>
        </p:nvSpPr>
        <p:spPr/>
        <p:txBody>
          <a:bodyPr/>
          <a:lstStyle/>
          <a:p>
            <a:fld id="{E1C7F28F-C94C-4042-84D8-4BC2F207C7AD}" type="slidenum">
              <a:rPr lang="en-US" smtClean="0"/>
              <a:t>34</a:t>
            </a:fld>
            <a:endParaRPr lang="en-US"/>
          </a:p>
        </p:txBody>
      </p:sp>
      <p:sp>
        <p:nvSpPr>
          <p:cNvPr id="3" name="Title 2">
            <a:extLst>
              <a:ext uri="{FF2B5EF4-FFF2-40B4-BE49-F238E27FC236}">
                <a16:creationId xmlns:a16="http://schemas.microsoft.com/office/drawing/2014/main" id="{09081190-320A-E245-A904-EA3969342218}"/>
              </a:ext>
            </a:extLst>
          </p:cNvPr>
          <p:cNvSpPr>
            <a:spLocks noGrp="1"/>
          </p:cNvSpPr>
          <p:nvPr>
            <p:ph type="title"/>
          </p:nvPr>
        </p:nvSpPr>
        <p:spPr/>
        <p:txBody>
          <a:bodyPr/>
          <a:lstStyle/>
          <a:p>
            <a:r>
              <a:rPr lang="en-US"/>
              <a:t>“Why?” : Problem Scope</a:t>
            </a:r>
          </a:p>
        </p:txBody>
      </p:sp>
      <p:sp>
        <p:nvSpPr>
          <p:cNvPr id="4" name="Text Placeholder 3">
            <a:extLst>
              <a:ext uri="{FF2B5EF4-FFF2-40B4-BE49-F238E27FC236}">
                <a16:creationId xmlns:a16="http://schemas.microsoft.com/office/drawing/2014/main" id="{2627EB1B-6873-4344-96AD-7D4004B8E331}"/>
              </a:ext>
            </a:extLst>
          </p:cNvPr>
          <p:cNvSpPr>
            <a:spLocks noGrp="1"/>
          </p:cNvSpPr>
          <p:nvPr>
            <p:ph type="body" sz="quarter" idx="10"/>
          </p:nvPr>
        </p:nvSpPr>
        <p:spPr>
          <a:xfrm>
            <a:off x="304800" y="838200"/>
            <a:ext cx="9448800" cy="6229668"/>
          </a:xfrm>
        </p:spPr>
        <p:txBody>
          <a:bodyPr/>
          <a:lstStyle/>
          <a:p>
            <a:r>
              <a:rPr lang="en-US" sz="2800"/>
              <a:t>Thresholding, rule-based</a:t>
            </a:r>
          </a:p>
          <a:p>
            <a:pPr lvl="1"/>
            <a:r>
              <a:rPr lang="en-US" sz="2800"/>
              <a:t> “An edge exists if more than…”</a:t>
            </a:r>
          </a:p>
          <a:p>
            <a:r>
              <a:rPr lang="en-US" sz="2800"/>
              <a:t>Temporal data</a:t>
            </a:r>
          </a:p>
          <a:p>
            <a:pPr lvl="1"/>
            <a:r>
              <a:rPr lang="en-US" sz="2800"/>
              <a:t>Sampling </a:t>
            </a:r>
            <a:r>
              <a:rPr lang="en-US" sz="2800" i="1"/>
              <a:t>rate</a:t>
            </a:r>
            <a:r>
              <a:rPr lang="en-US" sz="2800"/>
              <a:t> and historical window</a:t>
            </a:r>
          </a:p>
          <a:p>
            <a:r>
              <a:rPr lang="en-US" sz="2800"/>
              <a:t>Multi-relational, multi-modal data</a:t>
            </a:r>
          </a:p>
          <a:p>
            <a:pPr lvl="1"/>
            <a:r>
              <a:rPr lang="en-US" sz="2800"/>
              <a:t>User-product purchases/product co-view graphs</a:t>
            </a:r>
          </a:p>
          <a:p>
            <a:pPr lvl="1"/>
            <a:r>
              <a:rPr lang="en-US" sz="2800"/>
              <a:t>User message-graph/user friendship graph</a:t>
            </a:r>
          </a:p>
          <a:p>
            <a:r>
              <a:rPr lang="en-US" sz="2800"/>
              <a:t>Missing Nodes or Interactions: </a:t>
            </a:r>
          </a:p>
          <a:p>
            <a:pPr lvl="1"/>
            <a:r>
              <a:rPr lang="en-US" sz="2800"/>
              <a:t>Network completion problems</a:t>
            </a:r>
          </a:p>
          <a:p>
            <a:r>
              <a:rPr lang="en-US" sz="2800"/>
              <a:t>Appropriate ML on our graph</a:t>
            </a:r>
          </a:p>
          <a:p>
            <a:pPr lvl="1"/>
            <a:r>
              <a:rPr lang="en-US" sz="2800"/>
              <a:t>Is our ML robust to graph samples/all the above</a:t>
            </a:r>
          </a:p>
        </p:txBody>
      </p:sp>
      <p:grpSp>
        <p:nvGrpSpPr>
          <p:cNvPr id="5" name="Group 4">
            <a:extLst>
              <a:ext uri="{FF2B5EF4-FFF2-40B4-BE49-F238E27FC236}">
                <a16:creationId xmlns:a16="http://schemas.microsoft.com/office/drawing/2014/main" id="{E73EF003-0CE7-4F41-85C0-632E8BC32B5B}"/>
              </a:ext>
            </a:extLst>
          </p:cNvPr>
          <p:cNvGrpSpPr/>
          <p:nvPr/>
        </p:nvGrpSpPr>
        <p:grpSpPr>
          <a:xfrm>
            <a:off x="-294641" y="6641423"/>
            <a:ext cx="10647681" cy="731245"/>
            <a:chOff x="-294642" y="6077462"/>
            <a:chExt cx="10647681" cy="731245"/>
          </a:xfrm>
        </p:grpSpPr>
        <p:sp>
          <p:nvSpPr>
            <p:cNvPr id="6" name="Rectangle 5">
              <a:extLst>
                <a:ext uri="{FF2B5EF4-FFF2-40B4-BE49-F238E27FC236}">
                  <a16:creationId xmlns:a16="http://schemas.microsoft.com/office/drawing/2014/main" id="{6C0DF26A-5738-4A46-B23E-C2CE3A778116}"/>
                </a:ext>
              </a:extLst>
            </p:cNvPr>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TextBox 6">
              <a:extLst>
                <a:ext uri="{FF2B5EF4-FFF2-40B4-BE49-F238E27FC236}">
                  <a16:creationId xmlns:a16="http://schemas.microsoft.com/office/drawing/2014/main" id="{04B5D542-1FAB-E84D-8F6F-AF38F6D932DA}"/>
                </a:ext>
              </a:extLst>
            </p:cNvPr>
            <p:cNvSpPr txBox="1"/>
            <p:nvPr/>
          </p:nvSpPr>
          <p:spPr>
            <a:xfrm>
              <a:off x="526212" y="6150696"/>
              <a:ext cx="9005992" cy="584775"/>
            </a:xfrm>
            <a:prstGeom prst="rect">
              <a:avLst/>
            </a:prstGeom>
            <a:noFill/>
          </p:spPr>
          <p:txBody>
            <a:bodyPr wrap="none" rtlCol="0">
              <a:spAutoFit/>
            </a:bodyPr>
            <a:lstStyle/>
            <a:p>
              <a:pPr algn="ctr"/>
              <a:r>
                <a:rPr lang="en-US" sz="3200" b="1">
                  <a:solidFill>
                    <a:schemeClr val="bg1"/>
                  </a:solidFill>
                  <a:latin typeface="Linux Libertine" charset="0"/>
                  <a:ea typeface="Linux Libertine" charset="0"/>
                  <a:cs typeface="Linux Libertine" charset="0"/>
                </a:rPr>
                <a:t>Aim: end-to-end learning from underlying data</a:t>
              </a:r>
            </a:p>
          </p:txBody>
        </p:sp>
      </p:grpSp>
    </p:spTree>
    <p:extLst>
      <p:ext uri="{BB962C8B-B14F-4D97-AF65-F5344CB8AC3E}">
        <p14:creationId xmlns:p14="http://schemas.microsoft.com/office/powerpoint/2010/main" val="163894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B68D13-795A-434E-B49A-A30ECA0F3A76}"/>
              </a:ext>
            </a:extLst>
          </p:cNvPr>
          <p:cNvSpPr>
            <a:spLocks noGrp="1"/>
          </p:cNvSpPr>
          <p:nvPr>
            <p:ph type="sldNum" sz="quarter" idx="4"/>
          </p:nvPr>
        </p:nvSpPr>
        <p:spPr/>
        <p:txBody>
          <a:bodyPr/>
          <a:lstStyle/>
          <a:p>
            <a:fld id="{E1C7F28F-C94C-4042-84D8-4BC2F207C7AD}" type="slidenum">
              <a:rPr lang="en-US" smtClean="0"/>
              <a:t>35</a:t>
            </a:fld>
            <a:endParaRPr lang="en-US"/>
          </a:p>
        </p:txBody>
      </p:sp>
      <p:sp>
        <p:nvSpPr>
          <p:cNvPr id="3" name="Title 2">
            <a:extLst>
              <a:ext uri="{FF2B5EF4-FFF2-40B4-BE49-F238E27FC236}">
                <a16:creationId xmlns:a16="http://schemas.microsoft.com/office/drawing/2014/main" id="{4BEAD5C3-C772-FB4D-B8F0-913FA5EBFE36}"/>
              </a:ext>
            </a:extLst>
          </p:cNvPr>
          <p:cNvSpPr>
            <a:spLocks noGrp="1"/>
          </p:cNvSpPr>
          <p:nvPr>
            <p:ph type="title"/>
          </p:nvPr>
        </p:nvSpPr>
        <p:spPr/>
        <p:txBody>
          <a:bodyPr/>
          <a:lstStyle/>
          <a:p>
            <a:r>
              <a:rPr lang="en-US"/>
              <a:t>Network definition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382049D-7ADB-8B4D-BA8A-BC1058919FAC}"/>
                  </a:ext>
                </a:extLst>
              </p:cNvPr>
              <p:cNvSpPr>
                <a:spLocks noGrp="1"/>
              </p:cNvSpPr>
              <p:nvPr>
                <p:ph type="body" sz="quarter" idx="10"/>
              </p:nvPr>
            </p:nvSpPr>
            <p:spPr/>
            <p:txBody>
              <a:bodyPr>
                <a:normAutofit/>
              </a:bodyPr>
              <a:lstStyle/>
              <a:p>
                <a:r>
                  <a:rPr lang="en-US"/>
                  <a:t>Given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oMath>
                </a14:m>
                <a:endParaRPr lang="en-US" i="1">
                  <a:latin typeface="Cambria Math" panose="02040503050406030204" pitchFamily="18" charset="0"/>
                </a:endParaRPr>
              </a:p>
              <a:p>
                <a:pPr marL="509412" lvl="1"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ℳ</m:t>
                      </m:r>
                      <m:d>
                        <m:dPr>
                          <m:ctrlPr>
                            <a:rPr lang="en-US" sz="3600" i="1">
                              <a:latin typeface="Cambria Math" panose="02040503050406030204" pitchFamily="18" charset="0"/>
                            </a:rPr>
                          </m:ctrlPr>
                        </m:dPr>
                        <m:e>
                          <m:r>
                            <a:rPr lang="en-US" sz="3600" i="1">
                              <a:latin typeface="Cambria Math" panose="02040503050406030204" pitchFamily="18" charset="0"/>
                            </a:rPr>
                            <m:t>𝐷</m:t>
                          </m:r>
                          <m:r>
                            <a:rPr lang="en-US" sz="3600" b="0" i="1" smtClean="0">
                              <a:latin typeface="Cambria Math" panose="02040503050406030204" pitchFamily="18" charset="0"/>
                            </a:rPr>
                            <m:t>, </m:t>
                          </m:r>
                          <m:r>
                            <a:rPr lang="en-US" sz="3600" b="1" i="1" smtClean="0">
                              <a:latin typeface="Cambria Math" panose="02040503050406030204" pitchFamily="18" charset="0"/>
                            </a:rPr>
                            <m:t>𝜶</m:t>
                          </m:r>
                        </m:e>
                      </m:d>
                      <m:r>
                        <a:rPr lang="en-US" sz="3600" i="1">
                          <a:latin typeface="Cambria Math" panose="02040503050406030204" pitchFamily="18" charset="0"/>
                        </a:rPr>
                        <m:t>→</m:t>
                      </m:r>
                      <m:r>
                        <a:rPr lang="en-US" sz="3600" i="1">
                          <a:latin typeface="Cambria Math" panose="02040503050406030204" pitchFamily="18" charset="0"/>
                        </a:rPr>
                        <m:t>𝐺</m:t>
                      </m:r>
                      <m:r>
                        <a:rPr lang="en-US" sz="3600" b="0" i="1" smtClean="0">
                          <a:latin typeface="Cambria Math" panose="02040503050406030204" pitchFamily="18" charset="0"/>
                        </a:rPr>
                        <m:t> :</m:t>
                      </m:r>
                      <m:d>
                        <m:dPr>
                          <m:ctrlPr>
                            <a:rPr lang="en-US" sz="3600" i="1">
                              <a:latin typeface="Cambria Math" panose="02040503050406030204" pitchFamily="18" charset="0"/>
                            </a:rPr>
                          </m:ctrlPr>
                        </m:dPr>
                        <m:e>
                          <m:r>
                            <a:rPr lang="en-US" sz="3600" i="1">
                              <a:latin typeface="Cambria Math" panose="02040503050406030204" pitchFamily="18" charset="0"/>
                            </a:rPr>
                            <m:t>𝑉</m:t>
                          </m:r>
                          <m:r>
                            <a:rPr lang="en-US" sz="3600" i="1">
                              <a:latin typeface="Cambria Math" panose="02040503050406030204" pitchFamily="18" charset="0"/>
                            </a:rPr>
                            <m:t>, </m:t>
                          </m:r>
                          <m:r>
                            <a:rPr lang="en-US" sz="3600" i="1">
                              <a:latin typeface="Cambria Math" panose="02040503050406030204" pitchFamily="18" charset="0"/>
                            </a:rPr>
                            <m:t>𝐸</m:t>
                          </m:r>
                          <m:r>
                            <a:rPr lang="en-US" sz="3600" i="1">
                              <a:latin typeface="Cambria Math" panose="02040503050406030204" pitchFamily="18" charset="0"/>
                            </a:rPr>
                            <m:t>, </m:t>
                          </m:r>
                          <m:r>
                            <a:rPr lang="en-US" sz="3600" i="1">
                              <a:latin typeface="Cambria Math" panose="02040503050406030204" pitchFamily="18" charset="0"/>
                            </a:rPr>
                            <m:t>𝐴</m:t>
                          </m:r>
                        </m:e>
                      </m:d>
                    </m:oMath>
                  </m:oMathPara>
                </a14:m>
                <a:endParaRPr lang="en-US" sz="3600" i="1"/>
              </a:p>
              <a:p>
                <a:r>
                  <a:rPr lang="en-US"/>
                  <a:t>Nodes:</a:t>
                </a:r>
              </a:p>
              <a:p>
                <a:pPr lvl="1"/>
                <a:r>
                  <a:rPr lang="en-US"/>
                  <a:t>Explicit: Known node mapping,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e>
                      <m:sub>
                        <m:r>
                          <a:rPr lang="en-US" b="0" i="1" smtClean="0">
                            <a:latin typeface="Cambria Math" panose="02040503050406030204" pitchFamily="18" charset="0"/>
                          </a:rPr>
                          <m:t>𝑖</m:t>
                        </m:r>
                        <m:r>
                          <a:rPr lang="en-US" b="0" i="1" smtClean="0">
                            <a:latin typeface="Cambria Math" panose="02040503050406030204" pitchFamily="18" charset="0"/>
                          </a:rPr>
                          <m:t> </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t>
                </a:r>
                <a:r>
                  <a:rPr lang="en-US" i="1"/>
                  <a:t>e.g.</a:t>
                </a:r>
                <a:r>
                  <a:rPr lang="en-US"/>
                  <a:t> users)</a:t>
                </a:r>
              </a:p>
              <a:p>
                <a:pPr lvl="1"/>
                <a:r>
                  <a:rPr lang="en-US"/>
                  <a:t>Inferred: Unknown node mapping,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1">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t>
                </a:r>
                <a:r>
                  <a:rPr lang="en-US" i="1"/>
                  <a:t>e.g.</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oMath>
                </a14:m>
                <a:r>
                  <a:rPr lang="en-US"/>
                  <a:t> pixels of an object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a:t>)</a:t>
                </a:r>
              </a:p>
              <a:p>
                <a:r>
                  <a:rPr lang="en-US"/>
                  <a:t>Edges:</a:t>
                </a:r>
              </a:p>
              <a:p>
                <a:pPr lvl="1"/>
                <a:r>
                  <a:rPr lang="en-US"/>
                  <a:t>Explicit: Unambiguous w.r.t domain (</a:t>
                </a:r>
                <a:r>
                  <a:rPr lang="en-US" i="1"/>
                  <a:t>e.g.</a:t>
                </a:r>
                <a:r>
                  <a:rPr lang="en-US"/>
                  <a:t> follower)</a:t>
                </a:r>
              </a:p>
              <a:p>
                <a:pPr lvl="1"/>
                <a:r>
                  <a:rPr lang="en-US"/>
                  <a:t>Discrete: Unambiguous interactions (</a:t>
                </a:r>
                <a:r>
                  <a:rPr lang="en-US" i="1"/>
                  <a:t>e.g.</a:t>
                </a:r>
                <a:r>
                  <a:rPr lang="en-US"/>
                  <a:t> calls) </a:t>
                </a:r>
              </a:p>
              <a:p>
                <a:pPr lvl="1"/>
                <a:r>
                  <a:rPr lang="en-US"/>
                  <a:t>Inferred: Ambiguous interactions (</a:t>
                </a:r>
                <a:r>
                  <a:rPr lang="en-US" i="1"/>
                  <a:t>e.g.</a:t>
                </a:r>
                <a:r>
                  <a:rPr lang="en-US"/>
                  <a:t> co-locations)	</a:t>
                </a:r>
              </a:p>
            </p:txBody>
          </p:sp>
        </mc:Choice>
        <mc:Fallback xmlns="">
          <p:sp>
            <p:nvSpPr>
              <p:cNvPr id="4" name="Text Placeholder 3">
                <a:extLst>
                  <a:ext uri="{FF2B5EF4-FFF2-40B4-BE49-F238E27FC236}">
                    <a16:creationId xmlns:a16="http://schemas.microsoft.com/office/drawing/2014/main" id="{3382049D-7ADB-8B4D-BA8A-BC1058919FA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spTree>
    <p:extLst>
      <p:ext uri="{BB962C8B-B14F-4D97-AF65-F5344CB8AC3E}">
        <p14:creationId xmlns:p14="http://schemas.microsoft.com/office/powerpoint/2010/main" val="393563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BD10E7-DEC4-AA42-9EDA-BBBF02B8A18C}"/>
              </a:ext>
            </a:extLst>
          </p:cNvPr>
          <p:cNvSpPr>
            <a:spLocks noGrp="1"/>
          </p:cNvSpPr>
          <p:nvPr>
            <p:ph type="sldNum" sz="quarter" idx="4"/>
          </p:nvPr>
        </p:nvSpPr>
        <p:spPr/>
        <p:txBody>
          <a:bodyPr/>
          <a:lstStyle/>
          <a:p>
            <a:fld id="{E1C7F28F-C94C-4042-84D8-4BC2F207C7AD}" type="slidenum">
              <a:rPr lang="en-US" smtClean="0"/>
              <a:t>36</a:t>
            </a:fld>
            <a:endParaRPr lang="en-US"/>
          </a:p>
        </p:txBody>
      </p:sp>
      <p:sp>
        <p:nvSpPr>
          <p:cNvPr id="3" name="Title 2">
            <a:extLst>
              <a:ext uri="{FF2B5EF4-FFF2-40B4-BE49-F238E27FC236}">
                <a16:creationId xmlns:a16="http://schemas.microsoft.com/office/drawing/2014/main" id="{11731C52-E884-FD4F-9602-8EB447A9073A}"/>
              </a:ext>
            </a:extLst>
          </p:cNvPr>
          <p:cNvSpPr>
            <a:spLocks noGrp="1"/>
          </p:cNvSpPr>
          <p:nvPr>
            <p:ph type="title"/>
          </p:nvPr>
        </p:nvSpPr>
        <p:spPr/>
        <p:txBody>
          <a:bodyPr/>
          <a:lstStyle/>
          <a:p>
            <a:r>
              <a:rPr lang="en-US"/>
              <a:t>Network definition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B7A7EAD-2307-CD42-A9FA-52C0F75C9372}"/>
                  </a:ext>
                </a:extLst>
              </p:cNvPr>
              <p:cNvSpPr>
                <a:spLocks noGrp="1"/>
              </p:cNvSpPr>
              <p:nvPr>
                <p:ph type="body" sz="quarter" idx="10"/>
              </p:nvPr>
            </p:nvSpPr>
            <p:spPr/>
            <p:txBody>
              <a:bodyPr/>
              <a:lstStyle/>
              <a:p>
                <a:r>
                  <a:rPr lang="en-US"/>
                  <a:t>Edge definition (inferred): </a:t>
                </a:r>
              </a:p>
              <a:p>
                <a:pPr lvl="1"/>
                <a:r>
                  <a:rPr lang="en-US"/>
                  <a:t>Similarity: Rule-based, correlation, entropy, frequency, regression</a:t>
                </a:r>
              </a:p>
              <a:p>
                <a:pPr lvl="1"/>
                <a:r>
                  <a:rPr lang="en-US"/>
                  <a:t>Parametric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oMath>
                </a14:m>
                <a:r>
                  <a:rPr lang="en-US"/>
                  <a:t>). MLE over E</a:t>
                </a:r>
              </a:p>
              <a:p>
                <a:r>
                  <a:rPr lang="en-US"/>
                  <a:t>Evaluation:</a:t>
                </a:r>
              </a:p>
              <a:p>
                <a:pPr lvl="1"/>
                <a:r>
                  <a:rPr lang="en-US"/>
                  <a:t>Descriptive: node statistics, clusters and roles</a:t>
                </a:r>
              </a:p>
              <a:p>
                <a:pPr lvl="1"/>
                <a:r>
                  <a:rPr lang="en-US"/>
                  <a:t>Fit: (model)</a:t>
                </a:r>
              </a:p>
              <a:p>
                <a:pPr lvl="1"/>
                <a:r>
                  <a:rPr lang="en-US"/>
                  <a:t>Predictive: edge/attribute prediction</a:t>
                </a:r>
              </a:p>
              <a:p>
                <a:pPr marL="0" indent="0">
                  <a:buNone/>
                </a:pPr>
                <a:endParaRPr lang="en-US"/>
              </a:p>
              <a:p>
                <a:pPr lvl="1"/>
                <a:endParaRPr lang="en-US"/>
              </a:p>
            </p:txBody>
          </p:sp>
        </mc:Choice>
        <mc:Fallback xmlns="">
          <p:sp>
            <p:nvSpPr>
              <p:cNvPr id="4" name="Text Placeholder 3">
                <a:extLst>
                  <a:ext uri="{FF2B5EF4-FFF2-40B4-BE49-F238E27FC236}">
                    <a16:creationId xmlns:a16="http://schemas.microsoft.com/office/drawing/2014/main" id="{9B7A7EAD-2307-CD42-A9FA-52C0F75C9372}"/>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spTree>
    <p:extLst>
      <p:ext uri="{BB962C8B-B14F-4D97-AF65-F5344CB8AC3E}">
        <p14:creationId xmlns:p14="http://schemas.microsoft.com/office/powerpoint/2010/main" val="2292342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37</a:t>
            </a:fld>
            <a:endParaRPr lang="en-US"/>
          </a:p>
        </p:txBody>
      </p:sp>
      <p:sp>
        <p:nvSpPr>
          <p:cNvPr id="3" name="Title 2"/>
          <p:cNvSpPr>
            <a:spLocks noGrp="1"/>
          </p:cNvSpPr>
          <p:nvPr>
            <p:ph type="title"/>
          </p:nvPr>
        </p:nvSpPr>
        <p:spPr/>
        <p:txBody>
          <a:bodyPr/>
          <a:lstStyle/>
          <a:p>
            <a:r>
              <a:rPr lang="en-US"/>
              <a:t>Similarity Graph Models</a:t>
            </a:r>
          </a:p>
        </p:txBody>
      </p:sp>
      <p:sp>
        <p:nvSpPr>
          <p:cNvPr id="4" name="Text Placeholder 3"/>
          <p:cNvSpPr>
            <a:spLocks noGrp="1"/>
          </p:cNvSpPr>
          <p:nvPr>
            <p:ph type="body" sz="quarter" idx="10"/>
          </p:nvPr>
        </p:nvSpPr>
        <p:spPr/>
        <p:txBody>
          <a:bodyPr/>
          <a:lstStyle/>
          <a:p>
            <a:r>
              <a:rPr lang="en-US"/>
              <a:t>k-nearest neighbor (KNN)</a:t>
            </a:r>
          </a:p>
          <a:p>
            <a:endParaRPr lang="en-US"/>
          </a:p>
          <a:p>
            <a:endParaRPr lang="en-US"/>
          </a:p>
          <a:p>
            <a:endParaRPr lang="en-US"/>
          </a:p>
          <a:p>
            <a:endParaRPr lang="en-US"/>
          </a:p>
          <a:p>
            <a:r>
              <a:rPr lang="en-US"/>
              <a:t>Threshold (TH)</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1488" y="4865293"/>
            <a:ext cx="7015423" cy="231535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90592" y="1829459"/>
            <a:ext cx="7077214" cy="2222018"/>
          </a:xfrm>
          <a:prstGeom prst="rect">
            <a:avLst/>
          </a:prstGeom>
        </p:spPr>
      </p:pic>
      <p:sp>
        <p:nvSpPr>
          <p:cNvPr id="5" name="TextBox 4">
            <a:extLst>
              <a:ext uri="{FF2B5EF4-FFF2-40B4-BE49-F238E27FC236}">
                <a16:creationId xmlns:a16="http://schemas.microsoft.com/office/drawing/2014/main" id="{70F92177-CAE6-3545-BD07-E08776EF0A9B}"/>
              </a:ext>
            </a:extLst>
          </p:cNvPr>
          <p:cNvSpPr txBox="1"/>
          <p:nvPr/>
        </p:nvSpPr>
        <p:spPr>
          <a:xfrm>
            <a:off x="8283555" y="1252650"/>
            <a:ext cx="1774845" cy="646331"/>
          </a:xfrm>
          <a:prstGeom prst="rect">
            <a:avLst/>
          </a:prstGeom>
          <a:noFill/>
        </p:spPr>
        <p:txBody>
          <a:bodyPr wrap="none" rtlCol="0">
            <a:spAutoFit/>
          </a:bodyPr>
          <a:lstStyle/>
          <a:p>
            <a:r>
              <a:rPr lang="en-US" i="1">
                <a:latin typeface="Linux Libertine" panose="02000503000000000000" pitchFamily="2" charset="0"/>
                <a:ea typeface="Linux Libertine" panose="02000503000000000000" pitchFamily="2" charset="0"/>
                <a:cs typeface="Linux Libertine" panose="02000503000000000000" pitchFamily="2" charset="0"/>
              </a:rPr>
              <a:t>Similarity</a:t>
            </a:r>
            <a:r>
              <a:rPr lang="en-US">
                <a:latin typeface="Linux Libertine" panose="02000503000000000000" pitchFamily="2" charset="0"/>
                <a:ea typeface="Linux Libertine" panose="02000503000000000000" pitchFamily="2" charset="0"/>
                <a:cs typeface="Linux Libertine" panose="02000503000000000000" pitchFamily="2" charset="0"/>
              </a:rPr>
              <a:t> graph</a:t>
            </a:r>
          </a:p>
          <a:p>
            <a:r>
              <a:rPr lang="en-US">
                <a:latin typeface="Linux Libertine" panose="02000503000000000000" pitchFamily="2" charset="0"/>
                <a:ea typeface="Linux Libertine" panose="02000503000000000000" pitchFamily="2" charset="0"/>
                <a:cs typeface="Linux Libertine" panose="02000503000000000000" pitchFamily="2" charset="0"/>
              </a:rPr>
              <a:t>k=1</a:t>
            </a:r>
          </a:p>
        </p:txBody>
      </p:sp>
    </p:spTree>
    <p:extLst>
      <p:ext uri="{BB962C8B-B14F-4D97-AF65-F5344CB8AC3E}">
        <p14:creationId xmlns:p14="http://schemas.microsoft.com/office/powerpoint/2010/main" val="129708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38</a:t>
            </a:fld>
            <a:endParaRPr lang="en-US"/>
          </a:p>
        </p:txBody>
      </p:sp>
      <p:sp>
        <p:nvSpPr>
          <p:cNvPr id="3" name="Title 2"/>
          <p:cNvSpPr>
            <a:spLocks noGrp="1"/>
          </p:cNvSpPr>
          <p:nvPr>
            <p:ph type="title"/>
          </p:nvPr>
        </p:nvSpPr>
        <p:spPr/>
        <p:txBody>
          <a:bodyPr/>
          <a:lstStyle/>
          <a:p>
            <a:r>
              <a:rPr lang="en-US"/>
              <a:t>Datasets</a:t>
            </a:r>
          </a:p>
        </p:txBody>
      </p:sp>
      <p:sp>
        <p:nvSpPr>
          <p:cNvPr id="4" name="Text Placeholder 3"/>
          <p:cNvSpPr>
            <a:spLocks noGrp="1"/>
          </p:cNvSpPr>
          <p:nvPr>
            <p:ph type="body" sz="quarter" idx="10"/>
          </p:nvPr>
        </p:nvSpPr>
        <p:spPr/>
        <p:txBody>
          <a:bodyPr>
            <a:normAutofit/>
          </a:bodyPr>
          <a:lstStyle/>
          <a:p>
            <a:endParaRPr lang="en-US"/>
          </a:p>
          <a:p>
            <a:endParaRPr lang="en-US"/>
          </a:p>
          <a:p>
            <a:endParaRPr lang="en-US"/>
          </a:p>
          <a:p>
            <a:endParaRPr lang="en-US"/>
          </a:p>
          <a:p>
            <a:pPr marL="0" indent="0">
              <a:buNone/>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 y="1779155"/>
            <a:ext cx="10053781" cy="1795318"/>
          </a:xfrm>
          <a:prstGeom prst="rect">
            <a:avLst/>
          </a:prstGeom>
        </p:spPr>
      </p:pic>
    </p:spTree>
    <p:extLst>
      <p:ext uri="{BB962C8B-B14F-4D97-AF65-F5344CB8AC3E}">
        <p14:creationId xmlns:p14="http://schemas.microsoft.com/office/powerpoint/2010/main" val="904704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39</a:t>
            </a:fld>
            <a:endParaRPr lang="en-US"/>
          </a:p>
        </p:txBody>
      </p:sp>
      <p:sp>
        <p:nvSpPr>
          <p:cNvPr id="3" name="Title 2"/>
          <p:cNvSpPr>
            <a:spLocks noGrp="1"/>
          </p:cNvSpPr>
          <p:nvPr>
            <p:ph type="title"/>
          </p:nvPr>
        </p:nvSpPr>
        <p:spPr/>
        <p:txBody>
          <a:bodyPr/>
          <a:lstStyle/>
          <a:p>
            <a:r>
              <a:rPr lang="en-US"/>
              <a:t>Precision and Rank Consistency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061" y="909289"/>
            <a:ext cx="5762279" cy="5762279"/>
          </a:xfrm>
          <a:prstGeom prst="rect">
            <a:avLst/>
          </a:prstGeom>
        </p:spPr>
      </p:pic>
      <p:sp>
        <p:nvSpPr>
          <p:cNvPr id="13" name="TextBox 12"/>
          <p:cNvSpPr txBox="1"/>
          <p:nvPr/>
        </p:nvSpPr>
        <p:spPr>
          <a:xfrm>
            <a:off x="3093669" y="6633977"/>
            <a:ext cx="224042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Mean precision</a:t>
            </a:r>
            <a:br>
              <a:rPr lang="en-US" sz="2400">
                <a:ln>
                  <a:solidFill>
                    <a:srgbClr val="C00000"/>
                  </a:solidFill>
                </a:ln>
                <a:solidFill>
                  <a:srgbClr val="C00000"/>
                </a:solidFill>
                <a:latin typeface="Linux Libertine" charset="0"/>
                <a:ea typeface="Linux Libertine" charset="0"/>
                <a:cs typeface="Linux Libertine" charset="0"/>
              </a:rPr>
            </a:br>
            <a:r>
              <a:rPr lang="en-US" sz="2400">
                <a:ln>
                  <a:solidFill>
                    <a:srgbClr val="C00000"/>
                  </a:solidFill>
                </a:ln>
                <a:solidFill>
                  <a:srgbClr val="C00000"/>
                </a:solidFill>
                <a:latin typeface="Linux Libertine" charset="0"/>
                <a:ea typeface="Linux Libertine" charset="0"/>
                <a:cs typeface="Linux Libertine" charset="0"/>
              </a:rPr>
              <a:t>top-10 models</a:t>
            </a:r>
          </a:p>
        </p:txBody>
      </p:sp>
      <p:sp>
        <p:nvSpPr>
          <p:cNvPr id="17" name="TextBox 16"/>
          <p:cNvSpPr txBox="1"/>
          <p:nvPr/>
        </p:nvSpPr>
        <p:spPr>
          <a:xfrm>
            <a:off x="4554314" y="6652773"/>
            <a:ext cx="2697104"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Consistent models</a:t>
            </a:r>
            <a:endParaRPr lang="en-US" sz="2400" b="1">
              <a:ln>
                <a:solidFill>
                  <a:srgbClr val="C00000"/>
                </a:solidFill>
              </a:ln>
              <a:solidFill>
                <a:srgbClr val="C00000"/>
              </a:solidFill>
              <a:latin typeface="Linux Libertine" charset="0"/>
              <a:ea typeface="Linux Libertine" charset="0"/>
              <a:cs typeface="Linux Libertine" charset="0"/>
            </a:endParaRPr>
          </a:p>
          <a:p>
            <a:pPr algn="ctr"/>
            <a:r>
              <a:rPr lang="en-US" sz="2400" b="1">
                <a:ln>
                  <a:solidFill>
                    <a:srgbClr val="C00000"/>
                  </a:solidFill>
                </a:ln>
                <a:solidFill>
                  <a:srgbClr val="C00000"/>
                </a:solidFill>
                <a:latin typeface="Linux Libertine" charset="0"/>
                <a:ea typeface="Linux Libertine" charset="0"/>
                <a:cs typeface="Linux Libertine" charset="0"/>
              </a:rPr>
              <a:t>(Bold)</a:t>
            </a:r>
            <a:endParaRPr lang="en-US" sz="2400">
              <a:ln>
                <a:solidFill>
                  <a:srgbClr val="C00000"/>
                </a:solidFill>
              </a:ln>
              <a:solidFill>
                <a:srgbClr val="C00000"/>
              </a:solidFill>
              <a:latin typeface="Linux Libertine" charset="0"/>
              <a:ea typeface="Linux Libertine" charset="0"/>
              <a:cs typeface="Linux Libertine" charset="0"/>
            </a:endParaRPr>
          </a:p>
        </p:txBody>
      </p:sp>
      <p:sp>
        <p:nvSpPr>
          <p:cNvPr id="18" name="TextBox 17"/>
          <p:cNvSpPr txBox="1"/>
          <p:nvPr/>
        </p:nvSpPr>
        <p:spPr>
          <a:xfrm>
            <a:off x="5799134" y="6656821"/>
            <a:ext cx="259980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Consistent ranking</a:t>
            </a:r>
          </a:p>
          <a:p>
            <a:pPr algn="ctr"/>
            <a:r>
              <a:rPr lang="en-US" sz="2400" b="1">
                <a:ln>
                  <a:solidFill>
                    <a:srgbClr val="C00000"/>
                  </a:solidFill>
                </a:ln>
                <a:solidFill>
                  <a:srgbClr val="C00000"/>
                </a:solidFill>
                <a:latin typeface="Linux Libertine" charset="0"/>
                <a:ea typeface="Linux Libertine" charset="0"/>
                <a:cs typeface="Linux Libertine" charset="0"/>
              </a:rPr>
              <a:t>(Bold)</a:t>
            </a:r>
          </a:p>
        </p:txBody>
      </p:sp>
      <p:sp>
        <p:nvSpPr>
          <p:cNvPr id="25" name="Frame 24"/>
          <p:cNvSpPr/>
          <p:nvPr/>
        </p:nvSpPr>
        <p:spPr>
          <a:xfrm>
            <a:off x="3815606" y="1274618"/>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ame 25"/>
          <p:cNvSpPr/>
          <p:nvPr/>
        </p:nvSpPr>
        <p:spPr>
          <a:xfrm>
            <a:off x="4660097" y="1274618"/>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3938160" y="6633977"/>
            <a:ext cx="224042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Precision</a:t>
            </a:r>
            <a:br>
              <a:rPr lang="en-US" sz="2400">
                <a:ln>
                  <a:solidFill>
                    <a:srgbClr val="C00000"/>
                  </a:solidFill>
                </a:ln>
                <a:solidFill>
                  <a:srgbClr val="C00000"/>
                </a:solidFill>
                <a:latin typeface="Linux Libertine" charset="0"/>
                <a:ea typeface="Linux Libertine" charset="0"/>
                <a:cs typeface="Linux Libertine" charset="0"/>
              </a:rPr>
            </a:br>
            <a:r>
              <a:rPr lang="en-US" sz="2400">
                <a:ln>
                  <a:solidFill>
                    <a:srgbClr val="C00000"/>
                  </a:solidFill>
                </a:ln>
                <a:solidFill>
                  <a:srgbClr val="C00000"/>
                </a:solidFill>
                <a:latin typeface="Linux Libertine" charset="0"/>
                <a:ea typeface="Linux Libertine" charset="0"/>
                <a:cs typeface="Linux Libertine" charset="0"/>
              </a:rPr>
              <a:t>Selected model</a:t>
            </a:r>
          </a:p>
        </p:txBody>
      </p:sp>
      <p:sp>
        <p:nvSpPr>
          <p:cNvPr id="28" name="Frame 27"/>
          <p:cNvSpPr/>
          <p:nvPr/>
        </p:nvSpPr>
        <p:spPr>
          <a:xfrm>
            <a:off x="5557517" y="1271016"/>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p:cNvSpPr/>
          <p:nvPr/>
        </p:nvSpPr>
        <p:spPr>
          <a:xfrm>
            <a:off x="6733928" y="1271016"/>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rame 29"/>
          <p:cNvSpPr/>
          <p:nvPr/>
        </p:nvSpPr>
        <p:spPr>
          <a:xfrm>
            <a:off x="2148061" y="5078437"/>
            <a:ext cx="2512036" cy="743337"/>
          </a:xfrm>
          <a:prstGeom prst="frame">
            <a:avLst>
              <a:gd name="adj1" fmla="val 110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7850431" y="1908917"/>
            <a:ext cx="2240429" cy="1200329"/>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selected model consistent in each dataset</a:t>
            </a:r>
          </a:p>
        </p:txBody>
      </p:sp>
      <p:sp>
        <p:nvSpPr>
          <p:cNvPr id="32" name="TextBox 31"/>
          <p:cNvSpPr txBox="1"/>
          <p:nvPr/>
        </p:nvSpPr>
        <p:spPr>
          <a:xfrm>
            <a:off x="-73316" y="4860788"/>
            <a:ext cx="2070902" cy="1569660"/>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Worse than random:</a:t>
            </a:r>
          </a:p>
          <a:p>
            <a:pPr algn="ctr"/>
            <a:r>
              <a:rPr lang="en-US" sz="2400">
                <a:ln>
                  <a:solidFill>
                    <a:srgbClr val="C00000"/>
                  </a:solidFill>
                </a:ln>
                <a:solidFill>
                  <a:srgbClr val="C00000"/>
                </a:solidFill>
                <a:latin typeface="Linux Libertine" charset="0"/>
                <a:ea typeface="Linux Libertine" charset="0"/>
                <a:cs typeface="Linux Libertine" charset="0"/>
              </a:rPr>
              <a:t>Sparse ratings, coarse labels</a:t>
            </a:r>
          </a:p>
        </p:txBody>
      </p:sp>
      <p:sp>
        <p:nvSpPr>
          <p:cNvPr id="33" name="Frame 32"/>
          <p:cNvSpPr/>
          <p:nvPr/>
        </p:nvSpPr>
        <p:spPr>
          <a:xfrm>
            <a:off x="5456653" y="1267414"/>
            <a:ext cx="2210239" cy="3042161"/>
          </a:xfrm>
          <a:prstGeom prst="frame">
            <a:avLst>
              <a:gd name="adj1" fmla="val 186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35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7" grpId="0"/>
      <p:bldP spid="17" grpId="1"/>
      <p:bldP spid="18" grpId="0"/>
      <p:bldP spid="18" grpId="1"/>
      <p:bldP spid="25" grpId="0" animBg="1"/>
      <p:bldP spid="25" grpId="1" animBg="1"/>
      <p:bldP spid="26" grpId="0" animBg="1"/>
      <p:bldP spid="26" grpId="1" animBg="1"/>
      <p:bldP spid="27" grpId="0"/>
      <p:bldP spid="27" grpId="1"/>
      <p:bldP spid="28" grpId="0" animBg="1"/>
      <p:bldP spid="28" grpId="1" animBg="1"/>
      <p:bldP spid="29" grpId="0" animBg="1"/>
      <p:bldP spid="29" grpId="1" animBg="1"/>
      <p:bldP spid="30" grpId="0" animBg="1"/>
      <p:bldP spid="31" grpId="0"/>
      <p:bldP spid="31" grpId="1"/>
      <p:bldP spid="32" grpId="0"/>
      <p:bldP spid="33" grpId="0"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9A6111-2CCE-D744-A237-5DCAC837ADD6}"/>
              </a:ext>
            </a:extLst>
          </p:cNvPr>
          <p:cNvSpPr>
            <a:spLocks noGrp="1"/>
          </p:cNvSpPr>
          <p:nvPr>
            <p:ph type="sldNum" sz="quarter" idx="4"/>
          </p:nvPr>
        </p:nvSpPr>
        <p:spPr/>
        <p:txBody>
          <a:bodyPr/>
          <a:lstStyle/>
          <a:p>
            <a:fld id="{E1C7F28F-C94C-4042-84D8-4BC2F207C7AD}" type="slidenum">
              <a:rPr lang="en-US" smtClean="0"/>
              <a:t>4</a:t>
            </a:fld>
            <a:endParaRPr lang="en-US"/>
          </a:p>
        </p:txBody>
      </p:sp>
      <p:sp>
        <p:nvSpPr>
          <p:cNvPr id="3" name="Title 2">
            <a:extLst>
              <a:ext uri="{FF2B5EF4-FFF2-40B4-BE49-F238E27FC236}">
                <a16:creationId xmlns:a16="http://schemas.microsoft.com/office/drawing/2014/main" id="{C9ADB70D-2E9D-C540-A995-46372418CD11}"/>
              </a:ext>
            </a:extLst>
          </p:cNvPr>
          <p:cNvSpPr>
            <a:spLocks noGrp="1"/>
          </p:cNvSpPr>
          <p:nvPr>
            <p:ph type="title"/>
          </p:nvPr>
        </p:nvSpPr>
        <p:spPr/>
        <p:txBody>
          <a:bodyPr/>
          <a:lstStyle/>
          <a:p>
            <a:r>
              <a:rPr lang="en-US"/>
              <a:t>Motivation: Contact Tracing</a:t>
            </a:r>
          </a:p>
        </p:txBody>
      </p:sp>
      <p:sp>
        <p:nvSpPr>
          <p:cNvPr id="4" name="Text Placeholder 3">
            <a:extLst>
              <a:ext uri="{FF2B5EF4-FFF2-40B4-BE49-F238E27FC236}">
                <a16:creationId xmlns:a16="http://schemas.microsoft.com/office/drawing/2014/main" id="{B046CF9F-A8DA-A040-B93D-0A8C81541086}"/>
              </a:ext>
            </a:extLst>
          </p:cNvPr>
          <p:cNvSpPr>
            <a:spLocks noGrp="1"/>
          </p:cNvSpPr>
          <p:nvPr>
            <p:ph type="body" sz="quarter" idx="10"/>
          </p:nvPr>
        </p:nvSpPr>
        <p:spPr>
          <a:xfrm>
            <a:off x="304800" y="3886200"/>
            <a:ext cx="9448800" cy="3175612"/>
          </a:xfrm>
        </p:spPr>
        <p:txBody>
          <a:bodyPr>
            <a:normAutofit fontScale="70000" lnSpcReduction="20000"/>
          </a:bodyPr>
          <a:lstStyle/>
          <a:p>
            <a:r>
              <a:rPr lang="en-US" b="1" dirty="0">
                <a:solidFill>
                  <a:schemeClr val="tx1"/>
                </a:solidFill>
              </a:rPr>
              <a:t>Question</a:t>
            </a:r>
            <a:r>
              <a:rPr lang="en-US" dirty="0">
                <a:solidFill>
                  <a:schemeClr val="tx1"/>
                </a:solidFill>
              </a:rPr>
              <a:t>: “What was the infection path of a virus spreading in a population by physical contact?”</a:t>
            </a:r>
          </a:p>
          <a:p>
            <a:pPr lvl="1"/>
            <a:r>
              <a:rPr lang="en-US" dirty="0">
                <a:solidFill>
                  <a:schemeClr val="tx1"/>
                </a:solidFill>
              </a:rPr>
              <a:t>Why?: Early alerting for infected individuals.</a:t>
            </a:r>
          </a:p>
          <a:p>
            <a:r>
              <a:rPr lang="en-US" b="1" dirty="0">
                <a:solidFill>
                  <a:schemeClr val="tx1"/>
                </a:solidFill>
              </a:rPr>
              <a:t>Data</a:t>
            </a:r>
            <a:r>
              <a:rPr lang="en-US" dirty="0">
                <a:solidFill>
                  <a:schemeClr val="tx1"/>
                </a:solidFill>
              </a:rPr>
              <a:t>: Individual mobile phone locations</a:t>
            </a:r>
          </a:p>
          <a:p>
            <a:pPr lvl="1"/>
            <a:r>
              <a:rPr lang="en-US" dirty="0">
                <a:solidFill>
                  <a:schemeClr val="tx1"/>
                </a:solidFill>
              </a:rPr>
              <a:t>Noisy and complex: Closeness, time length, individual susceptibility, environment</a:t>
            </a:r>
          </a:p>
          <a:p>
            <a:r>
              <a:rPr lang="en-US" b="1" dirty="0">
                <a:solidFill>
                  <a:schemeClr val="tx1"/>
                </a:solidFill>
              </a:rPr>
              <a:t>Network definition</a:t>
            </a:r>
            <a:r>
              <a:rPr lang="en-US" dirty="0">
                <a:solidFill>
                  <a:schemeClr val="tx1"/>
                </a:solidFill>
              </a:rPr>
              <a:t>: </a:t>
            </a:r>
          </a:p>
          <a:p>
            <a:pPr lvl="1"/>
            <a:r>
              <a:rPr lang="en-US" dirty="0">
                <a:solidFill>
                  <a:schemeClr val="tx1"/>
                </a:solidFill>
              </a:rPr>
              <a:t>e.g. </a:t>
            </a:r>
            <a:r>
              <a:rPr lang="en-US" dirty="0" err="1">
                <a:solidFill>
                  <a:schemeClr val="tx1"/>
                </a:solidFill>
              </a:rPr>
              <a:t>CovidSafe</a:t>
            </a:r>
            <a:r>
              <a:rPr lang="en-US" dirty="0">
                <a:solidFill>
                  <a:schemeClr val="tx1"/>
                </a:solidFill>
              </a:rPr>
              <a:t> (AU): “&lt; 1.5 meters for more than 15 minutes”</a:t>
            </a:r>
          </a:p>
          <a:p>
            <a:r>
              <a:rPr lang="en-US" b="1" dirty="0">
                <a:solidFill>
                  <a:schemeClr val="tx1"/>
                </a:solidFill>
              </a:rPr>
              <a:t>Utility</a:t>
            </a:r>
            <a:r>
              <a:rPr lang="en-US" dirty="0">
                <a:solidFill>
                  <a:schemeClr val="tx1"/>
                </a:solidFill>
              </a:rPr>
              <a:t>: Accurate transmission paths, coverage</a:t>
            </a:r>
          </a:p>
          <a:p>
            <a:endParaRPr lang="en-US" dirty="0">
              <a:solidFill>
                <a:schemeClr val="tx1"/>
              </a:solidFill>
            </a:endParaRPr>
          </a:p>
        </p:txBody>
      </p:sp>
      <p:pic>
        <p:nvPicPr>
          <p:cNvPr id="8" name="Picture 7">
            <a:extLst>
              <a:ext uri="{FF2B5EF4-FFF2-40B4-BE49-F238E27FC236}">
                <a16:creationId xmlns:a16="http://schemas.microsoft.com/office/drawing/2014/main" id="{BC85195A-0104-C642-8C6B-AF5E3C84681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037397" y="1094467"/>
            <a:ext cx="3983605" cy="2655737"/>
          </a:xfrm>
          <a:prstGeom prst="rect">
            <a:avLst/>
          </a:prstGeom>
        </p:spPr>
      </p:pic>
    </p:spTree>
    <p:extLst>
      <p:ext uri="{BB962C8B-B14F-4D97-AF65-F5344CB8AC3E}">
        <p14:creationId xmlns:p14="http://schemas.microsoft.com/office/powerpoint/2010/main" val="429196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829" y="3667283"/>
            <a:ext cx="6510128" cy="12126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876982"/>
            <a:ext cx="6427157" cy="2740993"/>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40</a:t>
            </a:fld>
            <a:endParaRPr lang="en-US"/>
          </a:p>
        </p:txBody>
      </p:sp>
      <p:sp>
        <p:nvSpPr>
          <p:cNvPr id="3" name="Title 2"/>
          <p:cNvSpPr>
            <a:spLocks noGrp="1"/>
          </p:cNvSpPr>
          <p:nvPr>
            <p:ph type="title"/>
          </p:nvPr>
        </p:nvSpPr>
        <p:spPr/>
        <p:txBody>
          <a:bodyPr/>
          <a:lstStyle/>
          <a:p>
            <a:r>
              <a:rPr lang="en-US"/>
              <a:t>Cross-Task Model Selection</a:t>
            </a:r>
          </a:p>
        </p:txBody>
      </p:sp>
      <p:sp>
        <p:nvSpPr>
          <p:cNvPr id="6" name="Frame 5"/>
          <p:cNvSpPr/>
          <p:nvPr/>
        </p:nvSpPr>
        <p:spPr>
          <a:xfrm>
            <a:off x="4602162" y="1785620"/>
            <a:ext cx="1828800" cy="995180"/>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6366914" y="2695982"/>
            <a:ext cx="1895475" cy="933251"/>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p:cNvCxnSpPr>
            <a:stCxn id="11" idx="0"/>
          </p:cNvCxnSpPr>
          <p:nvPr/>
        </p:nvCxnSpPr>
        <p:spPr>
          <a:xfrm flipV="1">
            <a:off x="1828800" y="2854036"/>
            <a:ext cx="4391891" cy="246655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203644" y="5320590"/>
            <a:ext cx="3250312"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Same task: high stability</a:t>
            </a:r>
          </a:p>
        </p:txBody>
      </p:sp>
      <p:sp>
        <p:nvSpPr>
          <p:cNvPr id="16" name="Frame 15"/>
          <p:cNvSpPr/>
          <p:nvPr/>
        </p:nvSpPr>
        <p:spPr>
          <a:xfrm>
            <a:off x="6443826" y="1781582"/>
            <a:ext cx="1828800" cy="999217"/>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4608232" y="2695982"/>
            <a:ext cx="1895475" cy="933252"/>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2272404" y="5348806"/>
            <a:ext cx="3703320"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Different task: low stability</a:t>
            </a:r>
          </a:p>
        </p:txBody>
      </p:sp>
      <p:cxnSp>
        <p:nvCxnSpPr>
          <p:cNvPr id="19" name="Straight Arrow Connector 18"/>
          <p:cNvCxnSpPr>
            <a:stCxn id="18" idx="0"/>
          </p:cNvCxnSpPr>
          <p:nvPr/>
        </p:nvCxnSpPr>
        <p:spPr>
          <a:xfrm flipV="1">
            <a:off x="4124064" y="3754582"/>
            <a:ext cx="2096627" cy="159422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22" name="Frame 21"/>
          <p:cNvSpPr/>
          <p:nvPr/>
        </p:nvSpPr>
        <p:spPr>
          <a:xfrm>
            <a:off x="1721555" y="3548997"/>
            <a:ext cx="6654801" cy="1491492"/>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Arrow Connector 22"/>
          <p:cNvCxnSpPr/>
          <p:nvPr/>
        </p:nvCxnSpPr>
        <p:spPr>
          <a:xfrm flipH="1" flipV="1">
            <a:off x="7208520" y="5140037"/>
            <a:ext cx="494607" cy="31865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25" name="TextBox 24"/>
          <p:cNvSpPr txBox="1"/>
          <p:nvPr/>
        </p:nvSpPr>
        <p:spPr>
          <a:xfrm>
            <a:off x="6012577" y="5348805"/>
            <a:ext cx="4884872"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Average task: low stability</a:t>
            </a:r>
          </a:p>
        </p:txBody>
      </p:sp>
      <p:sp>
        <p:nvSpPr>
          <p:cNvPr id="24" name="Rectangle 23"/>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95600" y="6150696"/>
            <a:ext cx="6667210" cy="584775"/>
          </a:xfrm>
          <a:prstGeom prst="rect">
            <a:avLst/>
          </a:prstGeom>
          <a:noFill/>
        </p:spPr>
        <p:txBody>
          <a:bodyPr wrap="none" rtlCol="0">
            <a:spAutoFit/>
          </a:bodyPr>
          <a:lstStyle/>
          <a:p>
            <a:pPr algn="ctr"/>
            <a:r>
              <a:rPr lang="en-US" sz="3200">
                <a:solidFill>
                  <a:srgbClr val="FF0000"/>
                </a:solidFill>
                <a:latin typeface="Linux Libertine" charset="0"/>
                <a:ea typeface="Linux Libertine" charset="0"/>
                <a:cs typeface="Linux Libertine" charset="0"/>
              </a:rPr>
              <a:t>The </a:t>
            </a:r>
            <a:r>
              <a:rPr lang="en-US" sz="3200" i="1">
                <a:solidFill>
                  <a:srgbClr val="FF0000"/>
                </a:solidFill>
                <a:latin typeface="Linux Libertine" charset="0"/>
                <a:ea typeface="Linux Libertine" charset="0"/>
                <a:cs typeface="Linux Libertine" charset="0"/>
              </a:rPr>
              <a:t>best</a:t>
            </a:r>
            <a:r>
              <a:rPr lang="en-US" sz="3200">
                <a:solidFill>
                  <a:srgbClr val="FF0000"/>
                </a:solidFill>
                <a:latin typeface="Linux Libertine" charset="0"/>
                <a:ea typeface="Linux Libertine" charset="0"/>
                <a:cs typeface="Linux Libertine" charset="0"/>
              </a:rPr>
              <a:t> network depends on the task</a:t>
            </a:r>
          </a:p>
        </p:txBody>
      </p:sp>
      <p:sp>
        <p:nvSpPr>
          <p:cNvPr id="27" name="Rectangle 26"/>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905603" y="6150696"/>
            <a:ext cx="6247224" cy="584775"/>
          </a:xfrm>
          <a:prstGeom prst="rect">
            <a:avLst/>
          </a:prstGeom>
          <a:noFill/>
        </p:spPr>
        <p:txBody>
          <a:bodyPr wrap="none" rtlCol="0">
            <a:spAutoFit/>
          </a:bodyPr>
          <a:lstStyle/>
          <a:p>
            <a:pPr algn="ctr"/>
            <a:r>
              <a:rPr lang="en-US" sz="3200">
                <a:solidFill>
                  <a:srgbClr val="FF0000"/>
                </a:solidFill>
                <a:latin typeface="Linux Libertine" charset="0"/>
                <a:ea typeface="Linux Libertine" charset="0"/>
                <a:cs typeface="Linux Libertine" charset="0"/>
              </a:rPr>
              <a:t>There is no </a:t>
            </a:r>
            <a:r>
              <a:rPr lang="en-US" sz="3200" i="1">
                <a:solidFill>
                  <a:srgbClr val="FF0000"/>
                </a:solidFill>
                <a:latin typeface="Linux Libertine" charset="0"/>
                <a:ea typeface="Linux Libertine" charset="0"/>
                <a:cs typeface="Linux Libertine" charset="0"/>
              </a:rPr>
              <a:t>single</a:t>
            </a:r>
            <a:r>
              <a:rPr lang="en-US" sz="3200">
                <a:solidFill>
                  <a:srgbClr val="FF0000"/>
                </a:solidFill>
                <a:latin typeface="Linux Libertine" charset="0"/>
                <a:ea typeface="Linux Libertine" charset="0"/>
                <a:cs typeface="Linux Libertine" charset="0"/>
              </a:rPr>
              <a:t> graph for all tasks</a:t>
            </a:r>
          </a:p>
        </p:txBody>
      </p:sp>
    </p:spTree>
    <p:extLst>
      <p:ext uri="{BB962C8B-B14F-4D97-AF65-F5344CB8AC3E}">
        <p14:creationId xmlns:p14="http://schemas.microsoft.com/office/powerpoint/2010/main" val="313954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5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25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25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250"/>
                                        <p:tgtEl>
                                          <p:spTgt spid="16"/>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250"/>
                                        <p:tgtEl>
                                          <p:spTgt spid="1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250"/>
                                        <p:tgtEl>
                                          <p:spTgt spid="18"/>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25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dissolve">
                                      <p:cBhvr>
                                        <p:cTn id="45" dur="250"/>
                                        <p:tgtEl>
                                          <p:spTgt spid="2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25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ssolve">
                                      <p:cBhvr>
                                        <p:cTn id="53" dur="250"/>
                                        <p:tgtEl>
                                          <p:spTgt spid="22"/>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8"/>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7"/>
                                        </p:tgtEl>
                                        <p:attrNameLst>
                                          <p:attrName>style.visibility</p:attrName>
                                        </p:attrNameLst>
                                      </p:cBhvr>
                                      <p:to>
                                        <p:strVal val="hidden"/>
                                      </p:to>
                                    </p:set>
                                  </p:childTnLst>
                                </p:cTn>
                              </p:par>
                              <p:par>
                                <p:cTn id="68" presetID="9"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250"/>
                                        <p:tgtEl>
                                          <p:spTgt spid="2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250"/>
                                        <p:tgtEl>
                                          <p:spTgt spid="25"/>
                                        </p:tgtEl>
                                      </p:cBhvr>
                                    </p:animEffect>
                                  </p:childTnLst>
                                </p:cTn>
                              </p:par>
                              <p:par>
                                <p:cTn id="74" presetID="9" presetClass="entr" presetSubtype="0"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dissolve">
                                      <p:cBhvr>
                                        <p:cTn id="76" dur="25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25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dissolve">
                                      <p:cBhvr>
                                        <p:cTn id="84"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1" grpId="0"/>
      <p:bldP spid="11" grpId="1"/>
      <p:bldP spid="16" grpId="0" animBg="1"/>
      <p:bldP spid="16" grpId="1" animBg="1"/>
      <p:bldP spid="17" grpId="0" animBg="1"/>
      <p:bldP spid="17" grpId="1" animBg="1"/>
      <p:bldP spid="18" grpId="0"/>
      <p:bldP spid="18" grpId="1"/>
      <p:bldP spid="22" grpId="0" animBg="1"/>
      <p:bldP spid="25" grpId="0"/>
      <p:bldP spid="24" grpId="0" animBg="1"/>
      <p:bldP spid="24" grpId="1" animBg="1"/>
      <p:bldP spid="26" grpId="0"/>
      <p:bldP spid="26" grpId="1"/>
      <p:bldP spid="27" grpId="0" animBg="1"/>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B6422-3FEE-734C-AC94-B6A43B22255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361376"/>
            <a:ext cx="10058400" cy="3505467"/>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41</a:t>
            </a:fld>
            <a:endParaRPr lang="en-US"/>
          </a:p>
        </p:txBody>
      </p:sp>
      <p:sp>
        <p:nvSpPr>
          <p:cNvPr id="3" name="Title 2"/>
          <p:cNvSpPr>
            <a:spLocks noGrp="1"/>
          </p:cNvSpPr>
          <p:nvPr>
            <p:ph type="title"/>
          </p:nvPr>
        </p:nvSpPr>
        <p:spPr>
          <a:solidFill>
            <a:srgbClr val="031F37"/>
          </a:solidFill>
        </p:spPr>
        <p:txBody>
          <a:bodyPr/>
          <a:lstStyle/>
          <a:p>
            <a:r>
              <a:rPr lang="en-US"/>
              <a:t>Efficiency-based Model Selection</a:t>
            </a:r>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4386" y="1024550"/>
            <a:ext cx="9669626" cy="2332399"/>
          </a:xfrm>
          <a:prstGeom prst="rect">
            <a:avLst/>
          </a:prstGeom>
        </p:spPr>
      </p:pic>
      <p:sp>
        <p:nvSpPr>
          <p:cNvPr id="16" name="Frame 15"/>
          <p:cNvSpPr/>
          <p:nvPr/>
        </p:nvSpPr>
        <p:spPr>
          <a:xfrm>
            <a:off x="467332" y="4138574"/>
            <a:ext cx="8829068" cy="408026"/>
          </a:xfrm>
          <a:prstGeom prst="frame">
            <a:avLst>
              <a:gd name="adj1" fmla="val 218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194387" y="1148155"/>
            <a:ext cx="1668790" cy="2117559"/>
          </a:xfrm>
          <a:prstGeom prst="frame">
            <a:avLst>
              <a:gd name="adj1" fmla="val 82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p:cNvSpPr/>
          <p:nvPr/>
        </p:nvSpPr>
        <p:spPr>
          <a:xfrm>
            <a:off x="467332" y="4573729"/>
            <a:ext cx="8829068" cy="309892"/>
          </a:xfrm>
          <a:prstGeom prst="frame">
            <a:avLst>
              <a:gd name="adj1" fmla="val 183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1863177" y="1010882"/>
            <a:ext cx="4255741" cy="2254832"/>
          </a:xfrm>
          <a:prstGeom prst="frame">
            <a:avLst>
              <a:gd name="adj1" fmla="val 9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6118918" y="1010881"/>
            <a:ext cx="2316938" cy="2254833"/>
          </a:xfrm>
          <a:prstGeom prst="frame">
            <a:avLst>
              <a:gd name="adj1" fmla="val 9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p:cNvSpPr/>
          <p:nvPr/>
        </p:nvSpPr>
        <p:spPr>
          <a:xfrm>
            <a:off x="464764" y="4910750"/>
            <a:ext cx="8829068" cy="804951"/>
          </a:xfrm>
          <a:prstGeom prst="frame">
            <a:avLst>
              <a:gd name="adj1" fmla="val 398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p:cNvSpPr/>
          <p:nvPr/>
        </p:nvSpPr>
        <p:spPr>
          <a:xfrm>
            <a:off x="464764" y="5697983"/>
            <a:ext cx="8829068" cy="981469"/>
          </a:xfrm>
          <a:prstGeom prst="frame">
            <a:avLst>
              <a:gd name="adj1" fmla="val 2542"/>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p:cNvSpPr/>
          <p:nvPr/>
        </p:nvSpPr>
        <p:spPr>
          <a:xfrm>
            <a:off x="8380855" y="1010881"/>
            <a:ext cx="1483158" cy="2254834"/>
          </a:xfrm>
          <a:prstGeom prst="frame">
            <a:avLst>
              <a:gd name="adj1" fmla="val 2211"/>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959927" y="7203864"/>
            <a:ext cx="4033476"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Maximum </a:t>
            </a:r>
            <a:r>
              <a:rPr lang="en-US" sz="2400" b="1" i="1">
                <a:solidFill>
                  <a:srgbClr val="FF0000"/>
                </a:solidFill>
                <a:latin typeface="Linux Libertine" charset="0"/>
                <a:ea typeface="Linux Libertine" charset="0"/>
                <a:cs typeface="Linux Libertine" charset="0"/>
              </a:rPr>
              <a:t>efficiency</a:t>
            </a:r>
            <a:r>
              <a:rPr lang="en-US" sz="2400" b="1">
                <a:solidFill>
                  <a:srgbClr val="FF0000"/>
                </a:solidFill>
                <a:latin typeface="Linux Libertine" charset="0"/>
                <a:ea typeface="Linux Libertine" charset="0"/>
                <a:cs typeface="Linux Libertine" charset="0"/>
              </a:rPr>
              <a:t> model</a:t>
            </a:r>
          </a:p>
        </p:txBody>
      </p:sp>
      <p:cxnSp>
        <p:nvCxnSpPr>
          <p:cNvPr id="25" name="Straight Arrow Connector 24"/>
          <p:cNvCxnSpPr>
            <a:cxnSpLocks/>
            <a:stCxn id="4" idx="0"/>
          </p:cNvCxnSpPr>
          <p:nvPr/>
        </p:nvCxnSpPr>
        <p:spPr>
          <a:xfrm flipH="1" flipV="1">
            <a:off x="6273800" y="6642100"/>
            <a:ext cx="702865" cy="56176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39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9"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dissolve">
                                      <p:cBhvr>
                                        <p:cTn id="41" dur="250"/>
                                        <p:tgtEl>
                                          <p:spTgt spid="2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3" grpId="0" animBg="1"/>
      <p:bldP spid="24" grpId="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42</a:t>
            </a:fld>
            <a:endParaRPr lang="en-US"/>
          </a:p>
        </p:txBody>
      </p:sp>
      <p:sp>
        <p:nvSpPr>
          <p:cNvPr id="3" name="Title 2"/>
          <p:cNvSpPr>
            <a:spLocks noGrp="1"/>
          </p:cNvSpPr>
          <p:nvPr>
            <p:ph type="title"/>
          </p:nvPr>
        </p:nvSpPr>
        <p:spPr>
          <a:solidFill>
            <a:srgbClr val="031F37"/>
          </a:solidFill>
        </p:spPr>
        <p:txBody>
          <a:bodyPr/>
          <a:lstStyle/>
          <a:p>
            <a:r>
              <a:rPr lang="en-US"/>
              <a:t>Node weighting Functions</a:t>
            </a:r>
          </a:p>
        </p:txBody>
      </p:sp>
      <p:sp>
        <p:nvSpPr>
          <p:cNvPr id="4" name="Text Placeholder 3"/>
          <p:cNvSpPr>
            <a:spLocks noGrp="1"/>
          </p:cNvSpPr>
          <p:nvPr>
            <p:ph type="body" sz="quarter" idx="10"/>
          </p:nvPr>
        </p:nvSpPr>
        <p:spPr>
          <a:xfrm>
            <a:off x="304800" y="762000"/>
            <a:ext cx="9448800" cy="6305868"/>
          </a:xfrm>
        </p:spPr>
        <p:txBody>
          <a:bodyPr/>
          <a:lstStyle/>
          <a:p>
            <a:r>
              <a:rPr lang="en-US"/>
              <a:t>Input: node </a:t>
            </a:r>
            <a:r>
              <a:rPr lang="en-US" i="1" err="1"/>
              <a:t>i</a:t>
            </a:r>
            <a:r>
              <a:rPr lang="en-US" i="1"/>
              <a:t>, </a:t>
            </a:r>
            <a:r>
              <a:rPr lang="en-US"/>
              <a:t>size </a:t>
            </a:r>
            <a:r>
              <a:rPr lang="en-US" i="1"/>
              <a:t>k, </a:t>
            </a:r>
            <a:r>
              <a:rPr lang="mr-IN" i="1"/>
              <a:t>…</a:t>
            </a:r>
            <a:endParaRPr lang="en-US" i="1"/>
          </a:p>
          <a:p>
            <a:r>
              <a:rPr lang="en-US"/>
              <a:t>Output: </a:t>
            </a:r>
            <a:r>
              <a:rPr lang="en-US" i="1"/>
              <a:t>k</a:t>
            </a:r>
            <a:r>
              <a:rPr lang="en-US"/>
              <a:t>-length list of nodes</a:t>
            </a:r>
            <a:endParaRPr lang="en-US" i="1"/>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256062" y="2895600"/>
            <a:ext cx="5546276" cy="3561722"/>
          </a:xfrm>
          <a:prstGeom prst="rect">
            <a:avLst/>
          </a:prstGeom>
        </p:spPr>
      </p:pic>
    </p:spTree>
    <p:extLst>
      <p:ext uri="{BB962C8B-B14F-4D97-AF65-F5344CB8AC3E}">
        <p14:creationId xmlns:p14="http://schemas.microsoft.com/office/powerpoint/2010/main" val="418073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43</a:t>
            </a:fld>
            <a:endParaRPr lang="en-US"/>
          </a:p>
        </p:txBody>
      </p:sp>
      <p:sp>
        <p:nvSpPr>
          <p:cNvPr id="3" name="Title 2"/>
          <p:cNvSpPr>
            <a:spLocks noGrp="1"/>
          </p:cNvSpPr>
          <p:nvPr>
            <p:ph type="title"/>
          </p:nvPr>
        </p:nvSpPr>
        <p:spPr>
          <a:solidFill>
            <a:srgbClr val="031F37"/>
          </a:solidFill>
        </p:spPr>
        <p:txBody>
          <a:bodyPr/>
          <a:lstStyle/>
          <a:p>
            <a:r>
              <a:rPr lang="en-US"/>
              <a:t>Efficiency: Node Tasks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328226" y="1054845"/>
            <a:ext cx="3151219" cy="100873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71697" y="2103926"/>
            <a:ext cx="4767944" cy="97908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rcRect/>
          <a:stretch/>
        </p:blipFill>
        <p:spPr>
          <a:xfrm>
            <a:off x="274023" y="3284072"/>
            <a:ext cx="4417712" cy="166290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val="0"/>
              </a:ext>
            </a:extLst>
          </a:blip>
          <a:srcRect/>
          <a:stretch/>
        </p:blipFill>
        <p:spPr>
          <a:xfrm>
            <a:off x="1459049" y="5496500"/>
            <a:ext cx="6579974" cy="131911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180204" y="1315458"/>
                <a:ext cx="4674613"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Sampling </a:t>
                </a:r>
                <a14:m>
                  <m:oMath xmlns:m="http://schemas.openxmlformats.org/officeDocument/2006/math">
                    <m:sSub>
                      <m:sSubPr>
                        <m:ctrlPr>
                          <a:rPr lang="en-US" sz="2400" b="1" i="1" smtClean="0">
                            <a:solidFill>
                              <a:srgbClr val="FF0000"/>
                            </a:solidFill>
                            <a:latin typeface="Cambria Math" panose="02040503050406030204" pitchFamily="18" charset="0"/>
                            <a:ea typeface="Cambria Math" charset="0"/>
                            <a:cs typeface="Cambria Math" charset="0"/>
                          </a:rPr>
                        </m:ctrlPr>
                      </m:sSubPr>
                      <m:e>
                        <m:r>
                          <a:rPr lang="en-US" sz="2400" b="1" i="1" smtClean="0">
                            <a:solidFill>
                              <a:srgbClr val="FF0000"/>
                            </a:solidFill>
                            <a:latin typeface="Cambria Math" panose="02040503050406030204" pitchFamily="18" charset="0"/>
                            <a:ea typeface="Cambria Math" charset="0"/>
                            <a:cs typeface="Cambria Math" charset="0"/>
                          </a:rPr>
                          <m:t>𝑸</m:t>
                        </m:r>
                      </m:e>
                      <m:sub>
                        <m:r>
                          <a:rPr lang="en-US" sz="2400" b="1" i="1" smtClean="0">
                            <a:solidFill>
                              <a:srgbClr val="FF0000"/>
                            </a:solidFill>
                            <a:latin typeface="Cambria Math" charset="0"/>
                            <a:ea typeface="Cambria Math" charset="0"/>
                            <a:cs typeface="Cambria Math" charset="0"/>
                          </a:rPr>
                          <m:t>𝒓</m:t>
                        </m:r>
                      </m:sub>
                    </m:sSub>
                  </m:oMath>
                </a14:m>
                <a:r>
                  <a:rPr lang="en-US" sz="2400" b="1">
                    <a:solidFill>
                      <a:srgbClr val="FF0000"/>
                    </a:solidFill>
                    <a:latin typeface="Linux Libertine" charset="0"/>
                    <a:ea typeface="Linux Libertine" charset="0"/>
                    <a:cs typeface="Linux Libertine" charset="0"/>
                  </a:rPr>
                  <a:t>, building tasks on </a:t>
                </a:r>
                <a:r>
                  <a:rPr lang="en-US" sz="2400" b="1" i="1" err="1">
                    <a:solidFill>
                      <a:srgbClr val="FF0000"/>
                    </a:solidFill>
                    <a:latin typeface="Linux Libertine" charset="0"/>
                    <a:ea typeface="Linux Libertine" charset="0"/>
                    <a:cs typeface="Linux Libertine" charset="0"/>
                  </a:rPr>
                  <a:t>i</a:t>
                </a:r>
                <a:endParaRPr lang="en-US" sz="2400" b="1" i="1" baseline="-25000">
                  <a:solidFill>
                    <a:srgbClr val="FF0000"/>
                  </a:solidFill>
                  <a:latin typeface="Linux Libertine" charset="0"/>
                  <a:ea typeface="Linux Libertine" charset="0"/>
                  <a:cs typeface="Linux Libertine"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180204" y="1315458"/>
                <a:ext cx="4674613" cy="461665"/>
              </a:xfrm>
              <a:prstGeom prst="rect">
                <a:avLst/>
              </a:prstGeom>
              <a:blipFill>
                <a:blip r:embed="rId7"/>
                <a:stretch>
                  <a:fillRect l="-2086" t="-10526" r="-913" b="-28947"/>
                </a:stretch>
              </a:blipFill>
            </p:spPr>
            <p:txBody>
              <a:bodyPr/>
              <a:lstStyle/>
              <a:p>
                <a:r>
                  <a:rPr lang="en-US">
                    <a:noFill/>
                  </a:rPr>
                  <a:t> </a:t>
                </a:r>
              </a:p>
            </p:txBody>
          </p:sp>
        </mc:Fallback>
      </mc:AlternateContent>
      <p:sp>
        <p:nvSpPr>
          <p:cNvPr id="10" name="TextBox 9"/>
          <p:cNvSpPr txBox="1"/>
          <p:nvPr/>
        </p:nvSpPr>
        <p:spPr>
          <a:xfrm>
            <a:off x="5180204" y="2381402"/>
            <a:ext cx="2340705"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Efficiency on </a:t>
            </a:r>
            <a:r>
              <a:rPr lang="en-US" sz="2400" b="1" i="1">
                <a:solidFill>
                  <a:srgbClr val="FF0000"/>
                </a:solidFill>
                <a:latin typeface="Linux Libertine" charset="0"/>
                <a:ea typeface="Linux Libertine" charset="0"/>
                <a:cs typeface="Linux Libertine" charset="0"/>
              </a:rPr>
              <a:t>v</a:t>
            </a:r>
            <a:r>
              <a:rPr lang="en-US" sz="2400" b="1" i="1" baseline="-25000">
                <a:solidFill>
                  <a:srgbClr val="FF0000"/>
                </a:solidFill>
                <a:latin typeface="Linux Libertine" charset="0"/>
                <a:ea typeface="Linux Libertine" charset="0"/>
                <a:cs typeface="Linux Libertine" charset="0"/>
              </a:rPr>
              <a:t>i</a:t>
            </a:r>
          </a:p>
        </p:txBody>
      </p:sp>
      <p:sp>
        <p:nvSpPr>
          <p:cNvPr id="11" name="TextBox 10"/>
          <p:cNvSpPr txBox="1"/>
          <p:nvPr/>
        </p:nvSpPr>
        <p:spPr>
          <a:xfrm>
            <a:off x="5180204" y="3890461"/>
            <a:ext cx="3555782"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Aggregation over nodes</a:t>
            </a:r>
            <a:endParaRPr lang="en-US" sz="2400" b="1" baseline="-25000">
              <a:solidFill>
                <a:srgbClr val="FF0000"/>
              </a:solidFill>
              <a:latin typeface="Linux Libertine" charset="0"/>
              <a:ea typeface="Linux Libertine" charset="0"/>
              <a:cs typeface="Linux Libertine" charset="0"/>
            </a:endParaRPr>
          </a:p>
        </p:txBody>
      </p:sp>
      <p:sp>
        <p:nvSpPr>
          <p:cNvPr id="14" name="TextBox 13"/>
          <p:cNvSpPr txBox="1"/>
          <p:nvPr/>
        </p:nvSpPr>
        <p:spPr>
          <a:xfrm>
            <a:off x="1519007" y="7171182"/>
            <a:ext cx="4033476"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Task encoding cost</a:t>
            </a:r>
          </a:p>
        </p:txBody>
      </p:sp>
      <p:cxnSp>
        <p:nvCxnSpPr>
          <p:cNvPr id="15" name="Straight Arrow Connector 14"/>
          <p:cNvCxnSpPr/>
          <p:nvPr/>
        </p:nvCxnSpPr>
        <p:spPr>
          <a:xfrm flipV="1">
            <a:off x="3352800" y="6859774"/>
            <a:ext cx="1010180" cy="416340"/>
          </a:xfrm>
          <a:prstGeom prst="straightConnector1">
            <a:avLst/>
          </a:prstGeom>
          <a:ln w="3810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661045" y="7171182"/>
            <a:ext cx="5250873"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Network encoding cost</a:t>
            </a:r>
          </a:p>
        </p:txBody>
      </p:sp>
      <p:cxnSp>
        <p:nvCxnSpPr>
          <p:cNvPr id="18" name="Straight Arrow Connector 17"/>
          <p:cNvCxnSpPr/>
          <p:nvPr/>
        </p:nvCxnSpPr>
        <p:spPr>
          <a:xfrm flipH="1" flipV="1">
            <a:off x="7620000" y="6840461"/>
            <a:ext cx="574356" cy="454967"/>
          </a:xfrm>
          <a:prstGeom prst="straightConnector1">
            <a:avLst/>
          </a:prstGeom>
          <a:ln w="3810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4" name="Rectangle 3">
            <a:extLst>
              <a:ext uri="{FF2B5EF4-FFF2-40B4-BE49-F238E27FC236}">
                <a16:creationId xmlns:a16="http://schemas.microsoft.com/office/drawing/2014/main" id="{F0EC8486-7883-614A-BFDA-95DED064A1BA}"/>
              </a:ext>
            </a:extLst>
          </p:cNvPr>
          <p:cNvSpPr/>
          <p:nvPr/>
        </p:nvSpPr>
        <p:spPr>
          <a:xfrm>
            <a:off x="3654752" y="6172201"/>
            <a:ext cx="1755448" cy="54535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121E78-1892-C642-BB73-8D6AA7984977}"/>
              </a:ext>
            </a:extLst>
          </p:cNvPr>
          <p:cNvSpPr/>
          <p:nvPr/>
        </p:nvSpPr>
        <p:spPr>
          <a:xfrm>
            <a:off x="5830341" y="6172201"/>
            <a:ext cx="2208682" cy="54535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22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dissolve">
                                      <p:cBhvr>
                                        <p:cTn id="9" dur="25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250"/>
                                        <p:tgtEl>
                                          <p:spTgt spid="1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25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25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P spid="17" grpId="0"/>
      <p:bldP spid="4"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33207" y="1609607"/>
            <a:ext cx="5775693" cy="3620583"/>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44</a:t>
            </a:fld>
            <a:endParaRPr lang="en-US"/>
          </a:p>
        </p:txBody>
      </p:sp>
      <p:sp>
        <p:nvSpPr>
          <p:cNvPr id="3" name="Title 2"/>
          <p:cNvSpPr>
            <a:spLocks noGrp="1"/>
          </p:cNvSpPr>
          <p:nvPr>
            <p:ph type="title"/>
          </p:nvPr>
        </p:nvSpPr>
        <p:spPr>
          <a:solidFill>
            <a:srgbClr val="031F37"/>
          </a:solidFill>
        </p:spPr>
        <p:txBody>
          <a:bodyPr/>
          <a:lstStyle/>
          <a:p>
            <a:r>
              <a:rPr lang="en-US"/>
              <a:t>Model Selection Results</a:t>
            </a: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30714" y="838200"/>
            <a:ext cx="2922886" cy="705025"/>
          </a:xfrm>
          <a:prstGeom prst="rect">
            <a:avLst/>
          </a:prstGeom>
        </p:spPr>
      </p:pic>
      <p:sp>
        <p:nvSpPr>
          <p:cNvPr id="7" name="Frame 6"/>
          <p:cNvSpPr/>
          <p:nvPr/>
        </p:nvSpPr>
        <p:spPr>
          <a:xfrm>
            <a:off x="9310254" y="897996"/>
            <a:ext cx="540327" cy="583247"/>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2085373" y="2547828"/>
            <a:ext cx="5458429" cy="2405172"/>
            <a:chOff x="1408432" y="2771236"/>
            <a:chExt cx="5458429" cy="2405172"/>
          </a:xfrm>
        </p:grpSpPr>
        <p:sp>
          <p:nvSpPr>
            <p:cNvPr id="9" name="Frame 8"/>
            <p:cNvSpPr/>
            <p:nvPr/>
          </p:nvSpPr>
          <p:spPr>
            <a:xfrm>
              <a:off x="1408432" y="2771236"/>
              <a:ext cx="5458428" cy="248269"/>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1408432" y="3731003"/>
              <a:ext cx="5458428" cy="22672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1408433" y="4931964"/>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4"/>
          <p:cNvGrpSpPr/>
          <p:nvPr/>
        </p:nvGrpSpPr>
        <p:grpSpPr>
          <a:xfrm>
            <a:off x="2071361" y="2796097"/>
            <a:ext cx="5472440" cy="1894750"/>
            <a:chOff x="1394422" y="3009042"/>
            <a:chExt cx="5472440" cy="1894750"/>
          </a:xfrm>
        </p:grpSpPr>
        <p:sp>
          <p:nvSpPr>
            <p:cNvPr id="14" name="Frame 13"/>
            <p:cNvSpPr/>
            <p:nvPr/>
          </p:nvSpPr>
          <p:spPr>
            <a:xfrm>
              <a:off x="1408434" y="4661678"/>
              <a:ext cx="5458428" cy="24211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1394422" y="3009042"/>
              <a:ext cx="5472440" cy="220225"/>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p:cNvGrpSpPr/>
          <p:nvPr/>
        </p:nvGrpSpPr>
        <p:grpSpPr>
          <a:xfrm>
            <a:off x="-193040" y="5329107"/>
            <a:ext cx="10647681" cy="731245"/>
            <a:chOff x="-281464" y="6083492"/>
            <a:chExt cx="10647681" cy="731245"/>
          </a:xfrm>
          <a:solidFill>
            <a:srgbClr val="031F37"/>
          </a:solidFill>
        </p:grpSpPr>
        <p:sp>
          <p:nvSpPr>
            <p:cNvPr id="19" name="Rectangle 18"/>
            <p:cNvSpPr/>
            <p:nvPr/>
          </p:nvSpPr>
          <p:spPr>
            <a:xfrm>
              <a:off x="-281464"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137767" y="6150696"/>
              <a:ext cx="7782900"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Selects the best model (</a:t>
              </a:r>
              <a:r>
                <a:rPr lang="en-US" sz="3600" b="1" err="1">
                  <a:solidFill>
                    <a:schemeClr val="bg1"/>
                  </a:solidFill>
                  <a:latin typeface="Linux Libertine" charset="0"/>
                  <a:ea typeface="Linux Libertine" charset="0"/>
                  <a:cs typeface="Linux Libertine" charset="0"/>
                </a:rPr>
                <a:t>w.r.t</a:t>
              </a:r>
              <a:r>
                <a:rPr lang="en-US" sz="3600" b="1">
                  <a:solidFill>
                    <a:schemeClr val="bg1"/>
                  </a:solidFill>
                  <a:latin typeface="Linux Libertine" charset="0"/>
                  <a:ea typeface="Linux Libertine" charset="0"/>
                  <a:cs typeface="Linux Libertine" charset="0"/>
                </a:rPr>
                <a:t>. correct)</a:t>
              </a:r>
            </a:p>
          </p:txBody>
        </p:sp>
      </p:grpSp>
      <p:grpSp>
        <p:nvGrpSpPr>
          <p:cNvPr id="22" name="Group 21"/>
          <p:cNvGrpSpPr/>
          <p:nvPr/>
        </p:nvGrpSpPr>
        <p:grpSpPr>
          <a:xfrm>
            <a:off x="-206200" y="6126098"/>
            <a:ext cx="10647681" cy="731245"/>
            <a:chOff x="-192167" y="6083492"/>
            <a:chExt cx="10647681" cy="731245"/>
          </a:xfrm>
          <a:solidFill>
            <a:srgbClr val="031F37"/>
          </a:solidFill>
        </p:grpSpPr>
        <p:sp>
          <p:nvSpPr>
            <p:cNvPr id="23" name="Rectangle 22"/>
            <p:cNvSpPr/>
            <p:nvPr/>
          </p:nvSpPr>
          <p:spPr>
            <a:xfrm>
              <a:off x="-192167"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02318" y="6150696"/>
              <a:ext cx="8053808"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Finds inexpensive alternative models</a:t>
              </a:r>
            </a:p>
          </p:txBody>
        </p:sp>
      </p:grpSp>
      <p:grpSp>
        <p:nvGrpSpPr>
          <p:cNvPr id="21" name="Group 20">
            <a:extLst>
              <a:ext uri="{FF2B5EF4-FFF2-40B4-BE49-F238E27FC236}">
                <a16:creationId xmlns:a16="http://schemas.microsoft.com/office/drawing/2014/main" id="{954BD1D0-6C52-B649-B101-1B2C8E28CA1D}"/>
              </a:ext>
            </a:extLst>
          </p:cNvPr>
          <p:cNvGrpSpPr/>
          <p:nvPr/>
        </p:nvGrpSpPr>
        <p:grpSpPr>
          <a:xfrm>
            <a:off x="-246413" y="6923089"/>
            <a:ext cx="10647681" cy="731245"/>
            <a:chOff x="-192167" y="6083492"/>
            <a:chExt cx="10647681" cy="731245"/>
          </a:xfrm>
          <a:solidFill>
            <a:srgbClr val="031F37"/>
          </a:solidFill>
        </p:grpSpPr>
        <p:sp>
          <p:nvSpPr>
            <p:cNvPr id="25" name="Rectangle 24">
              <a:extLst>
                <a:ext uri="{FF2B5EF4-FFF2-40B4-BE49-F238E27FC236}">
                  <a16:creationId xmlns:a16="http://schemas.microsoft.com/office/drawing/2014/main" id="{1864ACC4-A4FB-D145-A374-CE46B4480DCB}"/>
                </a:ext>
              </a:extLst>
            </p:cNvPr>
            <p:cNvSpPr/>
            <p:nvPr/>
          </p:nvSpPr>
          <p:spPr>
            <a:xfrm>
              <a:off x="-192167"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6BAF56F-AB5A-A747-B656-E8EA9F6BA357}"/>
                </a:ext>
              </a:extLst>
            </p:cNvPr>
            <p:cNvSpPr txBox="1"/>
            <p:nvPr/>
          </p:nvSpPr>
          <p:spPr>
            <a:xfrm>
              <a:off x="1508075" y="6150696"/>
              <a:ext cx="7042312"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Top-ranked model is not a graph</a:t>
              </a:r>
            </a:p>
          </p:txBody>
        </p:sp>
      </p:grpSp>
      <p:grpSp>
        <p:nvGrpSpPr>
          <p:cNvPr id="12" name="Group 11">
            <a:extLst>
              <a:ext uri="{FF2B5EF4-FFF2-40B4-BE49-F238E27FC236}">
                <a16:creationId xmlns:a16="http://schemas.microsoft.com/office/drawing/2014/main" id="{97C875E2-A206-B347-BB3C-3556CCF7A300}"/>
              </a:ext>
            </a:extLst>
          </p:cNvPr>
          <p:cNvGrpSpPr/>
          <p:nvPr/>
        </p:nvGrpSpPr>
        <p:grpSpPr>
          <a:xfrm>
            <a:off x="2085373" y="3494257"/>
            <a:ext cx="5458428" cy="1199622"/>
            <a:chOff x="4897136" y="3506831"/>
            <a:chExt cx="5458428" cy="1199622"/>
          </a:xfrm>
        </p:grpSpPr>
        <p:sp>
          <p:nvSpPr>
            <p:cNvPr id="28" name="Frame 27">
              <a:extLst>
                <a:ext uri="{FF2B5EF4-FFF2-40B4-BE49-F238E27FC236}">
                  <a16:creationId xmlns:a16="http://schemas.microsoft.com/office/drawing/2014/main" id="{D8D46ACD-9D3B-CE4C-996C-54FC2A59E83E}"/>
                </a:ext>
              </a:extLst>
            </p:cNvPr>
            <p:cNvSpPr/>
            <p:nvPr/>
          </p:nvSpPr>
          <p:spPr>
            <a:xfrm>
              <a:off x="4897136" y="4462009"/>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F1154D90-1613-454F-90F9-513D8BF79E25}"/>
                </a:ext>
              </a:extLst>
            </p:cNvPr>
            <p:cNvSpPr/>
            <p:nvPr/>
          </p:nvSpPr>
          <p:spPr>
            <a:xfrm>
              <a:off x="4897136" y="3506831"/>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96782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5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250"/>
                                        <p:tgtEl>
                                          <p:spTgt spid="5"/>
                                        </p:tgtEl>
                                      </p:cBhvr>
                                    </p:animEffect>
                                  </p:childTnLst>
                                </p:cTn>
                              </p:par>
                              <p:par>
                                <p:cTn id="16" presetID="9" presetClass="exit" presetSubtype="0" fill="hold" nodeType="withEffect">
                                  <p:stCondLst>
                                    <p:cond delay="0"/>
                                  </p:stCondLst>
                                  <p:childTnLst>
                                    <p:animEffect transition="out" filter="dissolv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25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250"/>
                                        <p:tgtEl>
                                          <p:spTgt spid="12"/>
                                        </p:tgtEl>
                                      </p:cBhvr>
                                    </p:animEffect>
                                  </p:childTnLst>
                                </p:cTn>
                              </p:par>
                              <p:par>
                                <p:cTn id="27" presetID="9"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250"/>
                                        <p:tgtEl>
                                          <p:spTgt spid="21"/>
                                        </p:tgtEl>
                                      </p:cBhvr>
                                    </p:animEffect>
                                  </p:childTnLst>
                                </p:cTn>
                              </p:par>
                              <p:par>
                                <p:cTn id="30" presetID="1" presetClass="exit" presetSubtype="0" fill="hold" nodeType="withEffect">
                                  <p:stCondLst>
                                    <p:cond delay="0"/>
                                  </p:stCondLst>
                                  <p:childTnLst>
                                    <p:set>
                                      <p:cBhvr>
                                        <p:cTn id="3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45</a:t>
            </a:fld>
            <a:endParaRPr lang="en-US"/>
          </a:p>
        </p:txBody>
      </p:sp>
      <p:sp>
        <p:nvSpPr>
          <p:cNvPr id="3" name="Title 2"/>
          <p:cNvSpPr>
            <a:spLocks noGrp="1"/>
          </p:cNvSpPr>
          <p:nvPr>
            <p:ph type="title"/>
          </p:nvPr>
        </p:nvSpPr>
        <p:spPr>
          <a:solidFill>
            <a:srgbClr val="031F37"/>
          </a:solidFill>
        </p:spPr>
        <p:txBody>
          <a:bodyPr/>
          <a:lstStyle/>
          <a:p>
            <a:r>
              <a:rPr lang="en-US"/>
              <a:t>Model Significance</a:t>
            </a:r>
          </a:p>
        </p:txBody>
      </p:sp>
      <mc:AlternateContent xmlns:mc="http://schemas.openxmlformats.org/markup-compatibility/2006" xmlns:a14="http://schemas.microsoft.com/office/drawing/2010/main">
        <mc:Choice Requires="a14">
          <p:sp>
            <p:nvSpPr>
              <p:cNvPr id="6" name="Rectangle 5"/>
              <p:cNvSpPr/>
              <p:nvPr/>
            </p:nvSpPr>
            <p:spPr>
              <a:xfrm>
                <a:off x="-450274" y="944512"/>
                <a:ext cx="6809510" cy="13366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400" i="0" smtClean="0">
                          <a:latin typeface="Cambria Math" charset="0"/>
                        </a:rPr>
                        <m:t>significance</m:t>
                      </m:r>
                      <m:d>
                        <m:dPr>
                          <m:ctrlPr>
                            <a:rPr lang="en-US" sz="2400" i="1">
                              <a:latin typeface="Cambria Math" panose="02040503050406030204" pitchFamily="18" charset="0"/>
                            </a:rPr>
                          </m:ctrlPr>
                        </m:dPr>
                        <m:e>
                          <m:r>
                            <a:rPr lang="en-US" sz="2400" b="0" i="1" smtClean="0">
                              <a:latin typeface="Cambria Math" panose="02040503050406030204" pitchFamily="18" charset="0"/>
                            </a:rPr>
                            <m:t>𝑄</m:t>
                          </m:r>
                          <m:r>
                            <a:rPr lang="en-US" sz="2400" i="1">
                              <a:latin typeface="Cambria Math" charset="0"/>
                            </a:rPr>
                            <m:t>,</m:t>
                          </m:r>
                          <m:r>
                            <a:rPr lang="en-US" sz="2400" i="1">
                              <a:latin typeface="Cambria Math" charset="0"/>
                            </a:rPr>
                            <m:t>𝑟</m:t>
                          </m:r>
                          <m:r>
                            <a:rPr lang="en-US" sz="2400" i="1">
                              <a:latin typeface="Cambria Math" charset="0"/>
                            </a:rPr>
                            <m:t>,</m:t>
                          </m:r>
                          <m:r>
                            <a:rPr lang="en-US" sz="2400" i="1">
                              <a:latin typeface="Cambria Math" charset="0"/>
                            </a:rPr>
                            <m:t>𝜆</m:t>
                          </m:r>
                        </m:e>
                      </m:d>
                      <m:r>
                        <a:rPr lang="en-US" sz="2400" i="1">
                          <a:latin typeface="Cambria Math" charset="0"/>
                        </a:rPr>
                        <m:t>=</m:t>
                      </m:r>
                    </m:oMath>
                    <m:oMath xmlns:m="http://schemas.openxmlformats.org/officeDocument/2006/math">
                      <m:f>
                        <m:fPr>
                          <m:ctrlPr>
                            <a:rPr lang="mr-IN" sz="2400" i="1">
                              <a:latin typeface="Cambria Math" panose="02040503050406030204" pitchFamily="18" charset="0"/>
                            </a:rPr>
                          </m:ctrlPr>
                        </m:fPr>
                        <m:num>
                          <m:r>
                            <m:rPr>
                              <m:nor/>
                            </m:rPr>
                            <a:rPr lang="en-US" sz="2400" i="0">
                              <a:latin typeface="Cambria Math" charset="0"/>
                            </a:rPr>
                            <m:t>me</m:t>
                          </m:r>
                          <m:sSub>
                            <m:sSubPr>
                              <m:ctrlPr>
                                <a:rPr lang="en-US" sz="2400" i="1">
                                  <a:latin typeface="Cambria Math" panose="02040503050406030204" pitchFamily="18" charset="0"/>
                                </a:rPr>
                              </m:ctrlPr>
                            </m:sSubPr>
                            <m:e>
                              <m:r>
                                <m:rPr>
                                  <m:nor/>
                                </m:rPr>
                                <a:rPr lang="en-US" sz="2400" i="0">
                                  <a:latin typeface="Cambria Math" charset="0"/>
                                </a:rPr>
                                <m:t>d</m:t>
                              </m:r>
                            </m:e>
                            <m:sub>
                              <m:r>
                                <a:rPr lang="en-US" sz="2400" i="1">
                                  <a:latin typeface="Cambria Math" charset="0"/>
                                </a:rPr>
                                <m:t>𝑖</m:t>
                              </m:r>
                            </m:sub>
                          </m:sSub>
                          <m:d>
                            <m:dPr>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𝑟</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d>
                            </m:e>
                          </m:d>
                          <m:r>
                            <a:rPr lang="en-US" sz="2400" i="1">
                              <a:latin typeface="Cambria Math" charset="0"/>
                            </a:rPr>
                            <m:t>−</m:t>
                          </m:r>
                          <m:r>
                            <m:rPr>
                              <m:nor/>
                            </m:rPr>
                            <a:rPr lang="en-US" sz="2400" i="0">
                              <a:latin typeface="Cambria Math" charset="0"/>
                            </a:rPr>
                            <m:t>me</m:t>
                          </m:r>
                          <m:sSub>
                            <m:sSubPr>
                              <m:ctrlPr>
                                <a:rPr lang="en-US" sz="2400" i="1">
                                  <a:latin typeface="Cambria Math" panose="02040503050406030204" pitchFamily="18" charset="0"/>
                                </a:rPr>
                              </m:ctrlPr>
                            </m:sSubPr>
                            <m:e>
                              <m:r>
                                <m:rPr>
                                  <m:nor/>
                                </m:rPr>
                                <a:rPr lang="en-US" sz="2400" i="0">
                                  <a:latin typeface="Cambria Math" charset="0"/>
                                </a:rPr>
                                <m:t>d</m:t>
                              </m:r>
                            </m:e>
                            <m:sub>
                              <m:r>
                                <a:rPr lang="en-US" sz="2400" i="1">
                                  <a:latin typeface="Cambria Math" charset="0"/>
                                </a:rPr>
                                <m:t>𝑖</m:t>
                              </m:r>
                              <m:r>
                                <a:rPr lang="en-US" sz="2400" i="1">
                                  <a:latin typeface="Cambria Math" charset="0"/>
                                </a:rPr>
                                <m:t>,</m:t>
                              </m:r>
                              <m:r>
                                <a:rPr lang="en-US" sz="2400" i="1">
                                  <a:latin typeface="Cambria Math" charset="0"/>
                                </a:rPr>
                                <m:t>𝑗</m:t>
                              </m:r>
                            </m:sub>
                          </m:sSub>
                          <m:d>
                            <m:dPr>
                              <m:ctrlPr>
                                <a:rPr lang="en-US" sz="2400" i="1">
                                  <a:latin typeface="Cambria Math" panose="02040503050406030204" pitchFamily="18" charset="0"/>
                                </a:rPr>
                              </m:ctrlPr>
                            </m:dPr>
                            <m:e>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𝑗</m:t>
                                  </m:r>
                                </m:sub>
                              </m:sSub>
                              <m:r>
                                <a:rPr lang="en-US" sz="2400" i="1">
                                  <a:latin typeface="Cambria Math" charset="0"/>
                                </a:rPr>
                                <m:t>|</m:t>
                              </m:r>
                            </m:e>
                          </m:d>
                        </m:num>
                        <m:den>
                          <m:r>
                            <m:rPr>
                              <m:nor/>
                            </m:rPr>
                            <a:rPr lang="en-US" sz="2400" i="0">
                              <a:latin typeface="Cambria Math" charset="0"/>
                            </a:rPr>
                            <m:t>iq</m:t>
                          </m:r>
                          <m:sSub>
                            <m:sSubPr>
                              <m:ctrlPr>
                                <a:rPr lang="en-US" sz="2400" i="1">
                                  <a:latin typeface="Cambria Math" panose="02040503050406030204" pitchFamily="18" charset="0"/>
                                </a:rPr>
                              </m:ctrlPr>
                            </m:sSubPr>
                            <m:e>
                              <m:r>
                                <m:rPr>
                                  <m:nor/>
                                </m:rPr>
                                <a:rPr lang="en-US" sz="2400" i="0">
                                  <a:latin typeface="Cambria Math" charset="0"/>
                                </a:rPr>
                                <m:t>r</m:t>
                              </m:r>
                            </m:e>
                            <m:sub>
                              <m:r>
                                <a:rPr lang="en-US" sz="2400" i="1">
                                  <a:latin typeface="Cambria Math" charset="0"/>
                                </a:rPr>
                                <m:t>𝑖</m:t>
                              </m:r>
                              <m:r>
                                <a:rPr lang="en-US" sz="2400" i="1">
                                  <a:latin typeface="Cambria Math" charset="0"/>
                                </a:rPr>
                                <m:t>,</m:t>
                              </m:r>
                              <m:r>
                                <a:rPr lang="en-US" sz="2400" i="1">
                                  <a:latin typeface="Cambria Math" charset="0"/>
                                </a:rPr>
                                <m:t>𝑗</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𝑗</m:t>
                              </m:r>
                            </m:sub>
                          </m:sSub>
                          <m:r>
                            <a:rPr lang="en-US" sz="2400" i="1">
                              <a:latin typeface="Cambria Math" charset="0"/>
                            </a:rPr>
                            <m:t>|)</m:t>
                          </m:r>
                        </m:den>
                      </m:f>
                      <m:r>
                        <a:rPr lang="en-US" sz="2400" b="0" i="1" smtClean="0">
                          <a:latin typeface="Cambria Math" charset="0"/>
                        </a:rPr>
                        <m:t>≥</m:t>
                      </m:r>
                      <m:r>
                        <a:rPr lang="en-US" sz="2400" b="0" i="1" smtClean="0">
                          <a:latin typeface="Cambria Math" charset="0"/>
                        </a:rPr>
                        <m:t>𝜆</m:t>
                      </m:r>
                    </m:oMath>
                  </m:oMathPara>
                </a14:m>
                <a:endParaRPr lang="en-US" sz="2400"/>
              </a:p>
            </p:txBody>
          </p:sp>
        </mc:Choice>
        <mc:Fallback xmlns="">
          <p:sp>
            <p:nvSpPr>
              <p:cNvPr id="6" name="Rectangle 5"/>
              <p:cNvSpPr>
                <a:spLocks noRot="1" noChangeAspect="1" noMove="1" noResize="1" noEditPoints="1" noAdjustHandles="1" noChangeArrowheads="1" noChangeShapeType="1" noTextEdit="1"/>
              </p:cNvSpPr>
              <p:nvPr/>
            </p:nvSpPr>
            <p:spPr>
              <a:xfrm>
                <a:off x="-450274" y="944512"/>
                <a:ext cx="6809510" cy="1336648"/>
              </a:xfrm>
              <a:prstGeom prst="rect">
                <a:avLst/>
              </a:prstGeom>
              <a:blipFill>
                <a:blip r:embed="rId3"/>
                <a:stretch>
                  <a:fillRect/>
                </a:stretch>
              </a:blipFill>
            </p:spPr>
            <p:txBody>
              <a:bodyPr/>
              <a:lstStyle/>
              <a:p>
                <a:r>
                  <a:rPr lang="en-US">
                    <a:noFill/>
                  </a:rPr>
                  <a:t> </a:t>
                </a:r>
              </a:p>
            </p:txBody>
          </p:sp>
        </mc:Fallback>
      </mc:AlternateContent>
      <p:grpSp>
        <p:nvGrpSpPr>
          <p:cNvPr id="29" name="Group 28"/>
          <p:cNvGrpSpPr/>
          <p:nvPr/>
        </p:nvGrpSpPr>
        <p:grpSpPr>
          <a:xfrm>
            <a:off x="0" y="1280773"/>
            <a:ext cx="4823919" cy="1857034"/>
            <a:chOff x="0" y="1280773"/>
            <a:chExt cx="4823919" cy="1857034"/>
          </a:xfrm>
        </p:grpSpPr>
        <p:sp>
          <p:nvSpPr>
            <p:cNvPr id="10" name="Frame 9"/>
            <p:cNvSpPr/>
            <p:nvPr/>
          </p:nvSpPr>
          <p:spPr>
            <a:xfrm>
              <a:off x="290946" y="1280773"/>
              <a:ext cx="2175164" cy="645229"/>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0" y="2676142"/>
              <a:ext cx="4823919"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Median </a:t>
              </a:r>
              <a:r>
                <a:rPr lang="en-US" sz="2400" b="1" err="1">
                  <a:solidFill>
                    <a:srgbClr val="FF0000"/>
                  </a:solidFill>
                  <a:latin typeface="Linux Libertine" charset="0"/>
                  <a:ea typeface="Linux Libertine" charset="0"/>
                  <a:cs typeface="Linux Libertine" charset="0"/>
                </a:rPr>
                <a:t>Δefficiency</a:t>
              </a:r>
              <a:r>
                <a:rPr lang="en-US" sz="2400" b="1">
                  <a:solidFill>
                    <a:srgbClr val="FF0000"/>
                  </a:solidFill>
                  <a:latin typeface="Linux Libertine" charset="0"/>
                  <a:ea typeface="Linux Libertine" charset="0"/>
                  <a:cs typeface="Linux Libertine" charset="0"/>
                </a:rPr>
                <a:t> of </a:t>
              </a:r>
              <a:r>
                <a:rPr lang="en-US" sz="2400" b="1" err="1">
                  <a:solidFill>
                    <a:srgbClr val="FF0000"/>
                  </a:solidFill>
                  <a:latin typeface="Linux Libertine" charset="0"/>
                  <a:ea typeface="Linux Libertine" charset="0"/>
                  <a:cs typeface="Linux Libertine" charset="0"/>
                </a:rPr>
                <a:t>Q</a:t>
              </a:r>
              <a:r>
                <a:rPr lang="en-US" sz="2400" b="1" baseline="-25000" err="1">
                  <a:solidFill>
                    <a:srgbClr val="FF0000"/>
                  </a:solidFill>
                  <a:latin typeface="Linux Libertine" charset="0"/>
                  <a:ea typeface="Linux Libertine" charset="0"/>
                  <a:cs typeface="Linux Libertine" charset="0"/>
                </a:rPr>
                <a:t>r</a:t>
              </a:r>
              <a:r>
                <a:rPr lang="en-US" sz="2400" b="1" baseline="-25000">
                  <a:solidFill>
                    <a:srgbClr val="FF0000"/>
                  </a:solidFill>
                  <a:latin typeface="Linux Libertine" charset="0"/>
                  <a:ea typeface="Linux Libertine" charset="0"/>
                  <a:cs typeface="Linux Libertine" charset="0"/>
                </a:rPr>
                <a:t> </a:t>
              </a:r>
              <a:r>
                <a:rPr lang="en-US" sz="2400" b="1">
                  <a:solidFill>
                    <a:srgbClr val="FF0000"/>
                  </a:solidFill>
                  <a:latin typeface="Linux Libertine" charset="0"/>
                  <a:ea typeface="Linux Libertine" charset="0"/>
                  <a:cs typeface="Linux Libertine" charset="0"/>
                </a:rPr>
                <a:t>vs. all</a:t>
              </a:r>
              <a:endParaRPr lang="en-US" sz="2400" b="1" baseline="-25000">
                <a:solidFill>
                  <a:srgbClr val="FF0000"/>
                </a:solidFill>
                <a:latin typeface="Linux Libertine" charset="0"/>
                <a:ea typeface="Linux Libertine" charset="0"/>
                <a:cs typeface="Linux Libertine" charset="0"/>
              </a:endParaRPr>
            </a:p>
          </p:txBody>
        </p:sp>
        <p:cxnSp>
          <p:nvCxnSpPr>
            <p:cNvPr id="12" name="Straight Arrow Connector 11"/>
            <p:cNvCxnSpPr/>
            <p:nvPr/>
          </p:nvCxnSpPr>
          <p:spPr>
            <a:xfrm flipH="1" flipV="1">
              <a:off x="706583" y="1926003"/>
              <a:ext cx="277726" cy="872615"/>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0" name="Group 29"/>
          <p:cNvGrpSpPr/>
          <p:nvPr/>
        </p:nvGrpSpPr>
        <p:grpSpPr>
          <a:xfrm>
            <a:off x="-1" y="1280772"/>
            <a:ext cx="5001492" cy="2193296"/>
            <a:chOff x="-1" y="1280772"/>
            <a:chExt cx="5001492" cy="2193296"/>
          </a:xfrm>
        </p:grpSpPr>
        <p:sp>
          <p:nvSpPr>
            <p:cNvPr id="16" name="Frame 15"/>
            <p:cNvSpPr/>
            <p:nvPr/>
          </p:nvSpPr>
          <p:spPr>
            <a:xfrm>
              <a:off x="2702905" y="1280772"/>
              <a:ext cx="2298586"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 y="3012403"/>
              <a:ext cx="4823919"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Median pairwise </a:t>
              </a:r>
              <a:r>
                <a:rPr lang="en-US" sz="2400" b="1" err="1">
                  <a:solidFill>
                    <a:srgbClr val="FF0000"/>
                  </a:solidFill>
                  <a:latin typeface="Linux Libertine" charset="0"/>
                  <a:ea typeface="Linux Libertine" charset="0"/>
                  <a:cs typeface="Linux Libertine" charset="0"/>
                </a:rPr>
                <a:t>Δefficiency</a:t>
              </a:r>
              <a:endParaRPr lang="en-US" sz="2400" b="1" baseline="-25000">
                <a:solidFill>
                  <a:srgbClr val="FF0000"/>
                </a:solidFill>
                <a:latin typeface="Linux Libertine" charset="0"/>
                <a:ea typeface="Linux Libertine" charset="0"/>
                <a:cs typeface="Linux Libertine" charset="0"/>
              </a:endParaRPr>
            </a:p>
          </p:txBody>
        </p:sp>
        <p:cxnSp>
          <p:nvCxnSpPr>
            <p:cNvPr id="20" name="Straight Arrow Connector 19"/>
            <p:cNvCxnSpPr/>
            <p:nvPr/>
          </p:nvCxnSpPr>
          <p:spPr>
            <a:xfrm flipV="1">
              <a:off x="2382984" y="1926004"/>
              <a:ext cx="2119744" cy="1211803"/>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1" name="Group 30"/>
          <p:cNvGrpSpPr/>
          <p:nvPr/>
        </p:nvGrpSpPr>
        <p:grpSpPr>
          <a:xfrm>
            <a:off x="0" y="1767536"/>
            <a:ext cx="6954982" cy="2042793"/>
            <a:chOff x="0" y="1767536"/>
            <a:chExt cx="6954982" cy="2042793"/>
          </a:xfrm>
        </p:grpSpPr>
        <p:sp>
          <p:nvSpPr>
            <p:cNvPr id="22" name="TextBox 21"/>
            <p:cNvSpPr txBox="1"/>
            <p:nvPr/>
          </p:nvSpPr>
          <p:spPr>
            <a:xfrm>
              <a:off x="0" y="3348664"/>
              <a:ext cx="6954982"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Inter-quartile range, pairwise </a:t>
              </a:r>
              <a:r>
                <a:rPr lang="en-US" sz="2400" b="1" err="1">
                  <a:solidFill>
                    <a:srgbClr val="FF0000"/>
                  </a:solidFill>
                  <a:latin typeface="Linux Libertine" charset="0"/>
                  <a:ea typeface="Linux Libertine" charset="0"/>
                  <a:cs typeface="Linux Libertine" charset="0"/>
                </a:rPr>
                <a:t>Δefficiency</a:t>
              </a:r>
              <a:r>
                <a:rPr lang="en-US" sz="2400" b="1">
                  <a:solidFill>
                    <a:srgbClr val="FF0000"/>
                  </a:solidFill>
                  <a:latin typeface="Linux Libertine" charset="0"/>
                  <a:ea typeface="Linux Libertine" charset="0"/>
                  <a:cs typeface="Linux Libertine" charset="0"/>
                </a:rPr>
                <a:t> </a:t>
              </a:r>
              <a:endParaRPr lang="en-US" sz="2400" b="1" baseline="-25000">
                <a:solidFill>
                  <a:srgbClr val="FF0000"/>
                </a:solidFill>
                <a:latin typeface="Linux Libertine" charset="0"/>
                <a:ea typeface="Linux Libertine" charset="0"/>
                <a:cs typeface="Linux Libertine" charset="0"/>
              </a:endParaRPr>
            </a:p>
          </p:txBody>
        </p:sp>
        <p:sp>
          <p:nvSpPr>
            <p:cNvPr id="23" name="Frame 22"/>
            <p:cNvSpPr/>
            <p:nvPr/>
          </p:nvSpPr>
          <p:spPr>
            <a:xfrm>
              <a:off x="1483072" y="1767536"/>
              <a:ext cx="2298586"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Straight Arrow Connector 24"/>
            <p:cNvCxnSpPr>
              <a:endCxn id="23" idx="2"/>
            </p:cNvCxnSpPr>
            <p:nvPr/>
          </p:nvCxnSpPr>
          <p:spPr>
            <a:xfrm flipV="1">
              <a:off x="1884221" y="2412766"/>
              <a:ext cx="748144" cy="1061302"/>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3" name="Group 32"/>
          <p:cNvGrpSpPr/>
          <p:nvPr/>
        </p:nvGrpSpPr>
        <p:grpSpPr>
          <a:xfrm>
            <a:off x="0" y="1471782"/>
            <a:ext cx="6954982" cy="2655481"/>
            <a:chOff x="0" y="1154848"/>
            <a:chExt cx="6954982" cy="2655481"/>
          </a:xfrm>
        </p:grpSpPr>
        <p:sp>
          <p:nvSpPr>
            <p:cNvPr id="34" name="TextBox 33"/>
            <p:cNvSpPr txBox="1"/>
            <p:nvPr/>
          </p:nvSpPr>
          <p:spPr>
            <a:xfrm>
              <a:off x="0" y="3348664"/>
              <a:ext cx="6954982"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Significance factor (similar to </a:t>
              </a:r>
              <a:r>
                <a:rPr lang="en-US" sz="2400" b="1" i="1">
                  <a:solidFill>
                    <a:srgbClr val="FF0000"/>
                  </a:solidFill>
                  <a:latin typeface="Linux Libertine" charset="0"/>
                  <a:ea typeface="Linux Libertine" charset="0"/>
                  <a:cs typeface="Linux Libertine" charset="0"/>
                </a:rPr>
                <a:t>z</a:t>
              </a:r>
              <a:r>
                <a:rPr lang="en-US" sz="2400" b="1">
                  <a:solidFill>
                    <a:srgbClr val="FF0000"/>
                  </a:solidFill>
                  <a:latin typeface="Linux Libertine" charset="0"/>
                  <a:ea typeface="Linux Libertine" charset="0"/>
                  <a:cs typeface="Linux Libertine" charset="0"/>
                </a:rPr>
                <a:t>-score)</a:t>
              </a:r>
              <a:endParaRPr lang="en-US" sz="2400" b="1" baseline="-25000">
                <a:solidFill>
                  <a:srgbClr val="FF0000"/>
                </a:solidFill>
                <a:latin typeface="Linux Libertine" charset="0"/>
                <a:ea typeface="Linux Libertine" charset="0"/>
                <a:cs typeface="Linux Libertine" charset="0"/>
              </a:endParaRPr>
            </a:p>
          </p:txBody>
        </p:sp>
        <p:sp>
          <p:nvSpPr>
            <p:cNvPr id="35" name="Frame 34"/>
            <p:cNvSpPr/>
            <p:nvPr/>
          </p:nvSpPr>
          <p:spPr>
            <a:xfrm>
              <a:off x="5083984" y="1154848"/>
              <a:ext cx="631019"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Straight Arrow Connector 35"/>
            <p:cNvCxnSpPr/>
            <p:nvPr/>
          </p:nvCxnSpPr>
          <p:spPr>
            <a:xfrm flipV="1">
              <a:off x="1884221" y="1800078"/>
              <a:ext cx="3518419" cy="1673990"/>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pic>
        <p:nvPicPr>
          <p:cNvPr id="39" name="Picture 3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9997" y="2895722"/>
            <a:ext cx="8858405" cy="4632143"/>
          </a:xfrm>
          <a:prstGeom prst="rect">
            <a:avLst/>
          </a:prstGeom>
        </p:spPr>
      </p:pic>
    </p:spTree>
    <p:extLst>
      <p:ext uri="{BB962C8B-B14F-4D97-AF65-F5344CB8AC3E}">
        <p14:creationId xmlns:p14="http://schemas.microsoft.com/office/powerpoint/2010/main" val="122688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B742C1-062E-D74B-8B14-6C871200A69D}"/>
              </a:ext>
            </a:extLst>
          </p:cNvPr>
          <p:cNvSpPr>
            <a:spLocks noGrp="1"/>
          </p:cNvSpPr>
          <p:nvPr>
            <p:ph type="sldNum" sz="quarter" idx="4"/>
          </p:nvPr>
        </p:nvSpPr>
        <p:spPr/>
        <p:txBody>
          <a:bodyPr/>
          <a:lstStyle/>
          <a:p>
            <a:fld id="{E1C7F28F-C94C-4042-84D8-4BC2F207C7AD}" type="slidenum">
              <a:rPr lang="en-US" smtClean="0"/>
              <a:t>46</a:t>
            </a:fld>
            <a:endParaRPr lang="en-US"/>
          </a:p>
        </p:txBody>
      </p:sp>
      <p:sp>
        <p:nvSpPr>
          <p:cNvPr id="3" name="Title 2">
            <a:extLst>
              <a:ext uri="{FF2B5EF4-FFF2-40B4-BE49-F238E27FC236}">
                <a16:creationId xmlns:a16="http://schemas.microsoft.com/office/drawing/2014/main" id="{768957FC-1966-BC46-9057-A14848F561DA}"/>
              </a:ext>
            </a:extLst>
          </p:cNvPr>
          <p:cNvSpPr>
            <a:spLocks noGrp="1"/>
          </p:cNvSpPr>
          <p:nvPr>
            <p:ph type="title"/>
          </p:nvPr>
        </p:nvSpPr>
        <p:spPr/>
        <p:txBody>
          <a:bodyPr/>
          <a:lstStyle/>
          <a:p>
            <a:r>
              <a:rPr lang="en-US"/>
              <a:t>Privacy Shadow</a:t>
            </a:r>
          </a:p>
        </p:txBody>
      </p:sp>
      <p:pic>
        <p:nvPicPr>
          <p:cNvPr id="8" name="Picture 7">
            <a:extLst>
              <a:ext uri="{FF2B5EF4-FFF2-40B4-BE49-F238E27FC236}">
                <a16:creationId xmlns:a16="http://schemas.microsoft.com/office/drawing/2014/main" id="{1DF0C915-B1E0-0944-94C0-1552C1624F1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93408" y="775934"/>
            <a:ext cx="3383280" cy="3062504"/>
          </a:xfrm>
          <a:prstGeom prst="rect">
            <a:avLst/>
          </a:prstGeom>
        </p:spPr>
      </p:pic>
      <p:pic>
        <p:nvPicPr>
          <p:cNvPr id="10" name="Picture 9">
            <a:extLst>
              <a:ext uri="{FF2B5EF4-FFF2-40B4-BE49-F238E27FC236}">
                <a16:creationId xmlns:a16="http://schemas.microsoft.com/office/drawing/2014/main" id="{4F12B2F4-0A5D-EE45-B6AD-22ACA164C26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200" y="929253"/>
            <a:ext cx="3657600" cy="625098"/>
          </a:xfrm>
          <a:prstGeom prst="rect">
            <a:avLst/>
          </a:prstGeom>
        </p:spPr>
      </p:pic>
      <p:pic>
        <p:nvPicPr>
          <p:cNvPr id="12" name="Picture 11">
            <a:extLst>
              <a:ext uri="{FF2B5EF4-FFF2-40B4-BE49-F238E27FC236}">
                <a16:creationId xmlns:a16="http://schemas.microsoft.com/office/drawing/2014/main" id="{275D4374-1264-2140-A171-EF3902A0ED7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8600" y="2120660"/>
            <a:ext cx="2927494" cy="685351"/>
          </a:xfrm>
          <a:prstGeom prst="rect">
            <a:avLst/>
          </a:prstGeom>
        </p:spPr>
      </p:pic>
      <p:pic>
        <p:nvPicPr>
          <p:cNvPr id="14" name="Picture 13">
            <a:extLst>
              <a:ext uri="{FF2B5EF4-FFF2-40B4-BE49-F238E27FC236}">
                <a16:creationId xmlns:a16="http://schemas.microsoft.com/office/drawing/2014/main" id="{C0784513-EEEA-774F-AF6F-B4CEE88798E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7818" y="3148179"/>
            <a:ext cx="4901382" cy="914400"/>
          </a:xfrm>
          <a:prstGeom prst="rect">
            <a:avLst/>
          </a:prstGeom>
        </p:spPr>
      </p:pic>
      <p:pic>
        <p:nvPicPr>
          <p:cNvPr id="16" name="Picture 15">
            <a:extLst>
              <a:ext uri="{FF2B5EF4-FFF2-40B4-BE49-F238E27FC236}">
                <a16:creationId xmlns:a16="http://schemas.microsoft.com/office/drawing/2014/main" id="{E0A7D1BE-B0BE-9145-AC07-043259615E1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8600" y="4399839"/>
            <a:ext cx="7239000" cy="758188"/>
          </a:xfrm>
          <a:prstGeom prst="rect">
            <a:avLst/>
          </a:prstGeom>
        </p:spPr>
      </p:pic>
      <p:sp>
        <p:nvSpPr>
          <p:cNvPr id="17" name="TextBox 16">
            <a:extLst>
              <a:ext uri="{FF2B5EF4-FFF2-40B4-BE49-F238E27FC236}">
                <a16:creationId xmlns:a16="http://schemas.microsoft.com/office/drawing/2014/main" id="{5FF6F7A7-5561-5343-B7A9-71CFEFD9B696}"/>
              </a:ext>
            </a:extLst>
          </p:cNvPr>
          <p:cNvSpPr txBox="1"/>
          <p:nvPr/>
        </p:nvSpPr>
        <p:spPr>
          <a:xfrm>
            <a:off x="455803" y="1369685"/>
            <a:ext cx="4503156" cy="646331"/>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Vector of expectations of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performance </a:t>
            </a:r>
          </a:p>
          <a:p>
            <a:r>
              <a:rPr lang="en-US">
                <a:latin typeface="Linux Libertine" panose="02000503000000000000" pitchFamily="2" charset="0"/>
                <a:ea typeface="Linux Libertine" panose="02000503000000000000" pitchFamily="2" charset="0"/>
                <a:cs typeface="Linux Libertine" panose="02000503000000000000" pitchFamily="2" charset="0"/>
              </a:rPr>
              <a:t>   (e.g. expectation over alignment column)</a:t>
            </a:r>
          </a:p>
        </p:txBody>
      </p:sp>
      <p:sp>
        <p:nvSpPr>
          <p:cNvPr id="18" name="TextBox 17">
            <a:extLst>
              <a:ext uri="{FF2B5EF4-FFF2-40B4-BE49-F238E27FC236}">
                <a16:creationId xmlns:a16="http://schemas.microsoft.com/office/drawing/2014/main" id="{CE6773A5-05BF-404A-B8CF-6B41BAAEA966}"/>
              </a:ext>
            </a:extLst>
          </p:cNvPr>
          <p:cNvSpPr txBox="1"/>
          <p:nvPr/>
        </p:nvSpPr>
        <p:spPr>
          <a:xfrm>
            <a:off x="455803" y="2594181"/>
            <a:ext cx="5652509"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Distribution of expected performance of S nodes at time t</a:t>
            </a:r>
          </a:p>
        </p:txBody>
      </p:sp>
      <p:sp>
        <p:nvSpPr>
          <p:cNvPr id="19" name="TextBox 18">
            <a:extLst>
              <a:ext uri="{FF2B5EF4-FFF2-40B4-BE49-F238E27FC236}">
                <a16:creationId xmlns:a16="http://schemas.microsoft.com/office/drawing/2014/main" id="{F8C7E0F1-F84D-5D4F-AF3E-FA144FB935F6}"/>
              </a:ext>
            </a:extLst>
          </p:cNvPr>
          <p:cNvSpPr txBox="1"/>
          <p:nvPr/>
        </p:nvSpPr>
        <p:spPr>
          <a:xfrm>
            <a:off x="455803" y="3749807"/>
            <a:ext cx="6747360"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Rank of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at time t within the reference distribution at time t</a:t>
            </a:r>
            <a:r>
              <a:rPr lang="en-US" baseline="-25000">
                <a:latin typeface="Linux Libertine" panose="02000503000000000000" pitchFamily="2" charset="0"/>
                <a:ea typeface="Linux Libertine" panose="02000503000000000000" pitchFamily="2" charset="0"/>
                <a:cs typeface="Linux Libertine" panose="02000503000000000000" pitchFamily="2" charset="0"/>
              </a:rPr>
              <a:t>ref</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6C98F92-A3B9-B64D-9781-69F1953B94A4}"/>
                  </a:ext>
                </a:extLst>
              </p:cNvPr>
              <p:cNvSpPr txBox="1"/>
              <p:nvPr/>
            </p:nvSpPr>
            <p:spPr>
              <a:xfrm>
                <a:off x="608203" y="5402066"/>
                <a:ext cx="8686800" cy="646331"/>
              </a:xfrm>
              <a:prstGeom prst="rect">
                <a:avLst/>
              </a:prstGeom>
              <a:noFill/>
            </p:spPr>
            <p:txBody>
              <a:bodyPr wrap="squar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Set </a:t>
                </a:r>
                <a14:m>
                  <m:oMath xmlns:m="http://schemas.openxmlformats.org/officeDocument/2006/math">
                    <m:r>
                      <a:rPr lang="en-US" i="1">
                        <a:latin typeface="Cambria Math" panose="02040503050406030204" pitchFamily="18" charset="0"/>
                        <a:ea typeface="Cambria Math" panose="02040503050406030204" pitchFamily="18" charset="0"/>
                        <a:cs typeface="Linux Libertine" panose="02000503000000000000" pitchFamily="2" charset="0"/>
                      </a:rPr>
                      <m:t>𝜂</m:t>
                    </m:r>
                  </m:oMath>
                </a14:m>
                <a:r>
                  <a:rPr lang="en-US">
                    <a:latin typeface="Linux Libertine" panose="02000503000000000000" pitchFamily="2" charset="0"/>
                    <a:ea typeface="Linux Libertine" panose="02000503000000000000" pitchFamily="2" charset="0"/>
                    <a:cs typeface="Linux Libertine" panose="02000503000000000000" pitchFamily="2" charset="0"/>
                  </a:rPr>
                  <a:t> by a zero-information baseline model: “how long is the network more predictive than a population model?” </a:t>
                </a:r>
              </a:p>
            </p:txBody>
          </p:sp>
        </mc:Choice>
        <mc:Fallback xmlns="">
          <p:sp>
            <p:nvSpPr>
              <p:cNvPr id="20" name="TextBox 19">
                <a:extLst>
                  <a:ext uri="{FF2B5EF4-FFF2-40B4-BE49-F238E27FC236}">
                    <a16:creationId xmlns:a16="http://schemas.microsoft.com/office/drawing/2014/main" id="{D6C98F92-A3B9-B64D-9781-69F1953B94A4}"/>
                  </a:ext>
                </a:extLst>
              </p:cNvPr>
              <p:cNvSpPr txBox="1">
                <a:spLocks noRot="1" noChangeAspect="1" noMove="1" noResize="1" noEditPoints="1" noAdjustHandles="1" noChangeArrowheads="1" noChangeShapeType="1" noTextEdit="1"/>
              </p:cNvSpPr>
              <p:nvPr/>
            </p:nvSpPr>
            <p:spPr>
              <a:xfrm>
                <a:off x="608203" y="5402066"/>
                <a:ext cx="8686800" cy="646331"/>
              </a:xfrm>
              <a:prstGeom prst="rect">
                <a:avLst/>
              </a:prstGeom>
              <a:blipFill>
                <a:blip r:embed="rId7"/>
                <a:stretch>
                  <a:fillRect l="-632"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2281541-CBB6-0142-B1FB-B9E1A061B2E7}"/>
                  </a:ext>
                </a:extLst>
              </p:cNvPr>
              <p:cNvSpPr txBox="1"/>
              <p:nvPr/>
            </p:nvSpPr>
            <p:spPr>
              <a:xfrm>
                <a:off x="608203" y="5009509"/>
                <a:ext cx="8833187"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The minimum time index t where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is never better than </a:t>
                </a:r>
                <a14:m>
                  <m:oMath xmlns:m="http://schemas.openxmlformats.org/officeDocument/2006/math">
                    <m:r>
                      <a:rPr lang="en-US" i="1" smtClean="0">
                        <a:latin typeface="Cambria Math" panose="02040503050406030204" pitchFamily="18" charset="0"/>
                        <a:ea typeface="Cambria Math" panose="02040503050406030204" pitchFamily="18" charset="0"/>
                        <a:cs typeface="Linux Libertine" panose="02000503000000000000" pitchFamily="2" charset="0"/>
                      </a:rPr>
                      <m:t>𝜂</m:t>
                    </m:r>
                  </m:oMath>
                </a14:m>
                <a:r>
                  <a:rPr lang="en-US">
                    <a:latin typeface="Linux Libertine" panose="02000503000000000000" pitchFamily="2" charset="0"/>
                    <a:ea typeface="Linux Libertine" panose="02000503000000000000" pitchFamily="2" charset="0"/>
                    <a:cs typeface="Linux Libertine" panose="02000503000000000000" pitchFamily="2" charset="0"/>
                  </a:rPr>
                  <a:t> in the reference distribution</a:t>
                </a:r>
              </a:p>
            </p:txBody>
          </p:sp>
        </mc:Choice>
        <mc:Fallback xmlns="">
          <p:sp>
            <p:nvSpPr>
              <p:cNvPr id="21" name="TextBox 20">
                <a:extLst>
                  <a:ext uri="{FF2B5EF4-FFF2-40B4-BE49-F238E27FC236}">
                    <a16:creationId xmlns:a16="http://schemas.microsoft.com/office/drawing/2014/main" id="{52281541-CBB6-0142-B1FB-B9E1A061B2E7}"/>
                  </a:ext>
                </a:extLst>
              </p:cNvPr>
              <p:cNvSpPr txBox="1">
                <a:spLocks noRot="1" noChangeAspect="1" noMove="1" noResize="1" noEditPoints="1" noAdjustHandles="1" noChangeArrowheads="1" noChangeShapeType="1" noTextEdit="1"/>
              </p:cNvSpPr>
              <p:nvPr/>
            </p:nvSpPr>
            <p:spPr>
              <a:xfrm>
                <a:off x="608203" y="5009509"/>
                <a:ext cx="8833187" cy="369332"/>
              </a:xfrm>
              <a:prstGeom prst="rect">
                <a:avLst/>
              </a:prstGeom>
              <a:blipFill>
                <a:blip r:embed="rId8"/>
                <a:stretch>
                  <a:fillRect l="-621"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6050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39121D-E5FB-DA4B-A37D-83ABF80AADD9}"/>
              </a:ext>
            </a:extLst>
          </p:cNvPr>
          <p:cNvSpPr>
            <a:spLocks noGrp="1"/>
          </p:cNvSpPr>
          <p:nvPr>
            <p:ph type="sldNum" sz="quarter" idx="4"/>
          </p:nvPr>
        </p:nvSpPr>
        <p:spPr/>
        <p:txBody>
          <a:bodyPr/>
          <a:lstStyle/>
          <a:p>
            <a:fld id="{E1C7F28F-C94C-4042-84D8-4BC2F207C7AD}" type="slidenum">
              <a:rPr lang="en-US" smtClean="0"/>
              <a:t>47</a:t>
            </a:fld>
            <a:endParaRPr lang="en-US"/>
          </a:p>
        </p:txBody>
      </p:sp>
      <p:sp>
        <p:nvSpPr>
          <p:cNvPr id="3" name="Title 2">
            <a:extLst>
              <a:ext uri="{FF2B5EF4-FFF2-40B4-BE49-F238E27FC236}">
                <a16:creationId xmlns:a16="http://schemas.microsoft.com/office/drawing/2014/main" id="{53335056-7447-874E-8FA0-7F0711CE4CE1}"/>
              </a:ext>
            </a:extLst>
          </p:cNvPr>
          <p:cNvSpPr>
            <a:spLocks noGrp="1"/>
          </p:cNvSpPr>
          <p:nvPr>
            <p:ph type="title"/>
          </p:nvPr>
        </p:nvSpPr>
        <p:spPr/>
        <p:txBody>
          <a:bodyPr/>
          <a:lstStyle/>
          <a:p>
            <a:r>
              <a:rPr lang="en-US"/>
              <a:t>Hard Break</a:t>
            </a:r>
          </a:p>
        </p:txBody>
      </p:sp>
      <p:sp>
        <p:nvSpPr>
          <p:cNvPr id="4" name="Text Placeholder 3">
            <a:extLst>
              <a:ext uri="{FF2B5EF4-FFF2-40B4-BE49-F238E27FC236}">
                <a16:creationId xmlns:a16="http://schemas.microsoft.com/office/drawing/2014/main" id="{CE7B3D50-1B20-A540-90EB-B76D9FC106E4}"/>
              </a:ext>
            </a:extLst>
          </p:cNvPr>
          <p:cNvSpPr>
            <a:spLocks noGrp="1"/>
          </p:cNvSpPr>
          <p:nvPr>
            <p:ph type="body" sz="quarter" idx="10"/>
          </p:nvPr>
        </p:nvSpPr>
        <p:spPr/>
        <p:txBody>
          <a:bodyPr/>
          <a:lstStyle/>
          <a:p>
            <a:endParaRPr lang="en-US"/>
          </a:p>
          <a:p>
            <a:endParaRPr lang="en-US"/>
          </a:p>
          <a:p>
            <a:endParaRPr lang="en-US"/>
          </a:p>
          <a:p>
            <a:pPr marL="0" indent="0" algn="ctr">
              <a:buNone/>
            </a:pPr>
            <a:endParaRPr lang="en-US" b="1"/>
          </a:p>
          <a:p>
            <a:pPr marL="0" indent="0" algn="ctr">
              <a:buNone/>
            </a:pPr>
            <a:r>
              <a:rPr lang="en-US" b="1"/>
              <a:t>Current work</a:t>
            </a:r>
          </a:p>
        </p:txBody>
      </p:sp>
    </p:spTree>
    <p:extLst>
      <p:ext uri="{BB962C8B-B14F-4D97-AF65-F5344CB8AC3E}">
        <p14:creationId xmlns:p14="http://schemas.microsoft.com/office/powerpoint/2010/main" val="906110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48</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convolutional networks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p:txBody>
              <a:bodyPr/>
              <a:lstStyle/>
              <a:p>
                <a:r>
                  <a:rPr lang="en-US"/>
                  <a:t>G = (V, E, A)</a:t>
                </a:r>
              </a:p>
              <a:p>
                <a:r>
                  <a:rPr lang="en-US"/>
                  <a:t>A input attributes</a:t>
                </a:r>
              </a:p>
              <a:p>
                <a:r>
                  <a:rPr lang="en-US" err="1"/>
                  <a:t>h</a:t>
                </a:r>
                <a:r>
                  <a:rPr lang="en-US" baseline="-25000" err="1"/>
                  <a:t>i</a:t>
                </a:r>
                <a:r>
                  <a:rPr lang="en-US" i="1" baseline="30000" err="1"/>
                  <a:t>l</a:t>
                </a:r>
                <a:r>
                  <a:rPr lang="en-US"/>
                  <a:t> node representations</a:t>
                </a:r>
              </a:p>
              <a:p>
                <a:pPr lvl="1"/>
                <a:r>
                  <a:rPr lang="en-US"/>
                  <a:t>Similarly edge reps.</a:t>
                </a:r>
              </a:p>
              <a:p>
                <a:endParaRPr lang="en-US"/>
              </a:p>
              <a:p>
                <a14:m>
                  <m:oMath xmlns:m="http://schemas.openxmlformats.org/officeDocument/2006/math">
                    <m:r>
                      <a:rPr lang="en-US" sz="3200" i="1">
                        <a:latin typeface="Cambria Math" panose="02040503050406030204" pitchFamily="18" charset="0"/>
                      </a:rPr>
                      <m:t>𝑀</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𝐿</m:t>
                        </m:r>
                      </m:sub>
                    </m:sSub>
                    <m:r>
                      <a:rPr lang="en-US" sz="3200" i="1">
                        <a:latin typeface="Cambria Math" panose="02040503050406030204" pitchFamily="18" charset="0"/>
                      </a:rPr>
                      <m:t>)</m:t>
                    </m:r>
                  </m:oMath>
                </a14:m>
                <a:endParaRPr lang="en-US" sz="3200"/>
              </a:p>
              <a:p>
                <a14:m>
                  <m:oMath xmlns:m="http://schemas.openxmlformats.org/officeDocument/2006/math">
                    <m:sSubSup>
                      <m:sSubSupPr>
                        <m:ctrlPr>
                          <a:rPr lang="en-US" sz="3200" b="0" i="1" smtClean="0">
                            <a:latin typeface="Cambria Math" panose="02040503050406030204" pitchFamily="18" charset="0"/>
                          </a:rPr>
                        </m:ctrlPr>
                      </m:sSubSupPr>
                      <m:e>
                        <m:r>
                          <m:rPr>
                            <m:sty m:val="p"/>
                          </m:rPr>
                          <a:rPr lang="en-US" sz="3200" b="0" i="0" smtClean="0">
                            <a:latin typeface="Cambria Math" panose="02040503050406030204" pitchFamily="18" charset="0"/>
                          </a:rPr>
                          <m:t>h</m:t>
                        </m:r>
                      </m:e>
                      <m:sub>
                        <m:r>
                          <m:rPr>
                            <m:sty m:val="p"/>
                          </m:rPr>
                          <a:rPr lang="en-US" sz="3200" b="0" i="0" smtClean="0">
                            <a:latin typeface="Cambria Math" panose="02040503050406030204" pitchFamily="18" charset="0"/>
                          </a:rPr>
                          <m:t>i</m:t>
                        </m:r>
                      </m:sub>
                      <m:sup>
                        <m:r>
                          <a:rPr lang="en-US" sz="3200" b="0" i="1" smtClean="0">
                            <a:latin typeface="Cambria Math" panose="02040503050406030204" pitchFamily="18" charset="0"/>
                          </a:rPr>
                          <m:t>𝑙</m:t>
                        </m:r>
                        <m:r>
                          <a:rPr lang="en-US" sz="3200" b="0" i="1" smtClean="0">
                            <a:latin typeface="Cambria Math" panose="02040503050406030204" pitchFamily="18" charset="0"/>
                          </a:rPr>
                          <m:t>+1</m:t>
                        </m:r>
                      </m:sup>
                    </m:sSubSup>
                    <m:r>
                      <a:rPr lang="en-US" sz="3200" b="0" i="1" smtClean="0">
                        <a:latin typeface="Cambria Math" panose="02040503050406030204" pitchFamily="18" charset="0"/>
                      </a:rPr>
                      <m:t>=</m:t>
                    </m:r>
                    <m:r>
                      <a:rPr lang="en-US" sz="3200" b="0" i="1" smtClean="0">
                        <a:latin typeface="Cambria Math" panose="02040503050406030204" pitchFamily="18" charset="0"/>
                      </a:rPr>
                      <m:t>𝜎</m:t>
                    </m:r>
                    <m:sSub>
                      <m:sSubPr>
                        <m:ctrlPr>
                          <a:rPr lang="en-US" sz="3200" b="0" i="1" smtClean="0">
                            <a:latin typeface="Cambria Math" panose="02040503050406030204" pitchFamily="18" charset="0"/>
                          </a:rPr>
                        </m:ctrlPr>
                      </m:sSubPr>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𝑊</m:t>
                                </m:r>
                              </m:e>
                              <m:sup>
                                <m:r>
                                  <a:rPr lang="en-US" sz="3200" b="0" i="1" smtClean="0">
                                    <a:latin typeface="Cambria Math" panose="02040503050406030204" pitchFamily="18" charset="0"/>
                                  </a:rPr>
                                  <m:t>𝑙</m:t>
                                </m:r>
                              </m:sup>
                            </m:sSup>
                            <m:r>
                              <a:rPr lang="en-US" sz="3200" b="0" i="1" smtClean="0">
                                <a:latin typeface="Cambria Math" panose="02040503050406030204" pitchFamily="18" charset="0"/>
                              </a:rPr>
                              <m:t>𝑓</m:t>
                            </m:r>
                            <m:d>
                              <m:dPr>
                                <m:ctrlPr>
                                  <a:rPr lang="en-US" sz="3200" i="1">
                                    <a:latin typeface="Cambria Math" panose="02040503050406030204" pitchFamily="18" charset="0"/>
                                  </a:rPr>
                                </m:ctrlPr>
                              </m:dPr>
                              <m:e>
                                <m:sSubSup>
                                  <m:sSubSupPr>
                                    <m:ctrlPr>
                                      <a:rPr lang="en-US" sz="3200" i="1">
                                        <a:latin typeface="Cambria Math" panose="02040503050406030204" pitchFamily="18" charset="0"/>
                                      </a:rPr>
                                    </m:ctrlPr>
                                  </m:sSubSupPr>
                                  <m:e>
                                    <m:r>
                                      <a:rPr lang="en-US" sz="3200" i="1">
                                        <a:latin typeface="Cambria Math" panose="02040503050406030204" pitchFamily="18" charset="0"/>
                                      </a:rPr>
                                      <m:t>h</m:t>
                                    </m:r>
                                  </m:e>
                                  <m:sub>
                                    <m:r>
                                      <a:rPr lang="en-US" sz="3200" i="1">
                                        <a:latin typeface="Cambria Math" panose="02040503050406030204" pitchFamily="18" charset="0"/>
                                      </a:rPr>
                                      <m:t>𝑗</m:t>
                                    </m:r>
                                  </m:sub>
                                  <m:sup>
                                    <m:r>
                                      <a:rPr lang="en-US" sz="3200" i="1">
                                        <a:latin typeface="Cambria Math" panose="02040503050406030204" pitchFamily="18" charset="0"/>
                                      </a:rPr>
                                      <m:t>𝑙</m:t>
                                    </m:r>
                                  </m:sup>
                                </m:sSubSup>
                              </m:e>
                            </m:d>
                          </m:e>
                        </m:d>
                      </m:e>
                      <m:sub>
                        <m:r>
                          <a:rPr lang="en-US" sz="3200" i="1">
                            <a:latin typeface="Cambria Math" panose="02040503050406030204" pitchFamily="18" charset="0"/>
                          </a:rPr>
                          <m:t>𝑗</m:t>
                        </m:r>
                        <m:r>
                          <a:rPr lang="en-US" sz="3200" i="1">
                            <a:latin typeface="Cambria Math" panose="02040503050406030204" pitchFamily="18" charset="0"/>
                          </a:rPr>
                          <m:t>∈</m:t>
                        </m:r>
                        <m:r>
                          <a:rPr lang="en-US" sz="3200" i="1">
                            <a:latin typeface="Cambria Math" panose="02040503050406030204" pitchFamily="18" charset="0"/>
                          </a:rPr>
                          <m:t>𝑁</m:t>
                        </m:r>
                        <m:r>
                          <a:rPr lang="en-US" sz="3200" i="1">
                            <a:latin typeface="Cambria Math" panose="02040503050406030204" pitchFamily="18" charset="0"/>
                          </a:rPr>
                          <m:t>(</m:t>
                        </m:r>
                        <m:r>
                          <a:rPr lang="en-US" sz="3200" i="1">
                            <a:latin typeface="Cambria Math" panose="02040503050406030204" pitchFamily="18" charset="0"/>
                          </a:rPr>
                          <m:t>𝑖</m:t>
                        </m:r>
                        <m:r>
                          <a:rPr lang="en-US" sz="3200" i="1">
                            <a:latin typeface="Cambria Math" panose="02040503050406030204" pitchFamily="18" charset="0"/>
                          </a:rPr>
                          <m:t>)</m:t>
                        </m:r>
                      </m:sub>
                    </m:sSub>
                  </m:oMath>
                </a14:m>
                <a:endParaRPr lang="en-US" sz="3200"/>
              </a:p>
            </p:txBody>
          </p:sp>
        </mc:Choice>
        <mc:Fallback xmlns="">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6"/>
          </a:xfrm>
          <a:prstGeom prst="rect">
            <a:avLst/>
          </a:prstGeom>
        </p:spPr>
      </p:pic>
      <p:sp>
        <p:nvSpPr>
          <p:cNvPr id="8" name="TextBox 7">
            <a:extLst>
              <a:ext uri="{FF2B5EF4-FFF2-40B4-BE49-F238E27FC236}">
                <a16:creationId xmlns:a16="http://schemas.microsoft.com/office/drawing/2014/main" id="{3C9445EF-68F0-264F-96DA-947E280C27ED}"/>
              </a:ext>
            </a:extLst>
          </p:cNvPr>
          <p:cNvSpPr txBox="1"/>
          <p:nvPr/>
        </p:nvSpPr>
        <p:spPr>
          <a:xfrm>
            <a:off x="1143000" y="7176482"/>
            <a:ext cx="4474302"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See: </a:t>
            </a:r>
            <a:r>
              <a:rPr lang="en-US" err="1">
                <a:latin typeface="Linux Libertine" panose="02000503000000000000" pitchFamily="2" charset="0"/>
                <a:ea typeface="Linux Libertine" panose="02000503000000000000" pitchFamily="2" charset="0"/>
                <a:cs typeface="Linux Libertine" panose="02000503000000000000" pitchFamily="2" charset="0"/>
              </a:rPr>
              <a:t>tkipf.github.io</a:t>
            </a:r>
            <a:r>
              <a:rPr lang="en-US">
                <a:latin typeface="Linux Libertine" panose="02000503000000000000" pitchFamily="2" charset="0"/>
                <a:ea typeface="Linux Libertine" panose="02000503000000000000" pitchFamily="2" charset="0"/>
                <a:cs typeface="Linux Libertine" panose="02000503000000000000" pitchFamily="2" charset="0"/>
              </a:rPr>
              <a:t>/</a:t>
            </a:r>
            <a:r>
              <a:rPr lang="en-US" err="1">
                <a:latin typeface="Linux Libertine" panose="02000503000000000000" pitchFamily="2" charset="0"/>
                <a:ea typeface="Linux Libertine" panose="02000503000000000000" pitchFamily="2" charset="0"/>
                <a:cs typeface="Linux Libertine" panose="02000503000000000000" pitchFamily="2" charset="0"/>
              </a:rPr>
              <a:t>misc</a:t>
            </a:r>
            <a:r>
              <a:rPr lang="en-US">
                <a:latin typeface="Linux Libertine" panose="02000503000000000000" pitchFamily="2" charset="0"/>
                <a:ea typeface="Linux Libertine" panose="02000503000000000000" pitchFamily="2" charset="0"/>
                <a:cs typeface="Linux Libertine" panose="02000503000000000000" pitchFamily="2" charset="0"/>
              </a:rPr>
              <a:t>/</a:t>
            </a:r>
            <a:r>
              <a:rPr lang="en-US" err="1">
                <a:latin typeface="Linux Libertine" panose="02000503000000000000" pitchFamily="2" charset="0"/>
                <a:ea typeface="Linux Libertine" panose="02000503000000000000" pitchFamily="2" charset="0"/>
                <a:cs typeface="Linux Libertine" panose="02000503000000000000" pitchFamily="2" charset="0"/>
              </a:rPr>
              <a:t>SlidesCambridge.pdf</a:t>
            </a:r>
            <a:endParaRPr lang="en-US">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2685892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49</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convolutional networks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a:xfrm>
                <a:off x="304800" y="838200"/>
                <a:ext cx="9448800" cy="6229668"/>
              </a:xfrm>
            </p:spPr>
            <p:txBody>
              <a:bodyPr/>
              <a:lstStyle/>
              <a:p>
                <a:pPr marL="0" indent="0">
                  <a:buNone/>
                </a:pPr>
                <a14:m>
                  <m:oMathPara xmlns:m="http://schemas.openxmlformats.org/officeDocument/2006/math">
                    <m:oMathParaPr>
                      <m:jc m:val="left"/>
                    </m:oMathParaPr>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h</m:t>
                          </m:r>
                        </m:e>
                        <m:sub>
                          <m:r>
                            <m:rPr>
                              <m:sty m:val="p"/>
                            </m:rPr>
                            <a:rPr lang="en-US">
                              <a:latin typeface="Cambria Math" panose="02040503050406030204" pitchFamily="18" charset="0"/>
                            </a:rPr>
                            <m:t>i</m:t>
                          </m:r>
                        </m:sub>
                        <m:sup>
                          <m:r>
                            <a:rPr lang="en-US" i="1">
                              <a:latin typeface="Cambria Math" panose="02040503050406030204" pitchFamily="18" charset="0"/>
                            </a:rPr>
                            <m:t>𝑙</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𝜎</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smtClean="0">
                                          <a:solidFill>
                                            <a:srgbClr val="FF0000"/>
                                          </a:solidFill>
                                          <a:latin typeface="Cambria Math" panose="02040503050406030204" pitchFamily="18" charset="0"/>
                                        </a:rPr>
                                        <m:t>𝑗</m:t>
                                      </m:r>
                                    </m:sub>
                                    <m:sup>
                                      <m:r>
                                        <a:rPr lang="en-US" i="1">
                                          <a:latin typeface="Cambria Math" panose="02040503050406030204" pitchFamily="18" charset="0"/>
                                        </a:rPr>
                                        <m:t>𝑙</m:t>
                                      </m:r>
                                    </m:sup>
                                  </m:sSubSup>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e>
                              </m:d>
                            </m:e>
                          </m:d>
                        </m:e>
                        <m:sub>
                          <m:r>
                            <a:rPr lang="en-US" i="1" smtClean="0">
                              <a:solidFill>
                                <a:srgbClr val="FF0000"/>
                              </a:solidFill>
                              <a:latin typeface="Cambria Math" panose="02040503050406030204" pitchFamily="18" charset="0"/>
                            </a:rPr>
                            <m:t>𝑗</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𝑁</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𝑖</m:t>
                          </m:r>
                          <m:r>
                            <a:rPr lang="en-US" i="1" smtClean="0">
                              <a:solidFill>
                                <a:srgbClr val="FF0000"/>
                              </a:solidFill>
                              <a:latin typeface="Cambria Math" panose="02040503050406030204" pitchFamily="18" charset="0"/>
                            </a:rPr>
                            <m:t>)</m:t>
                          </m:r>
                        </m:sub>
                      </m:sSub>
                    </m:oMath>
                  </m:oMathPara>
                </a14:m>
                <a:endParaRPr lang="en-US"/>
              </a:p>
              <a:p>
                <a:pPr marL="0" indent="0">
                  <a:buNone/>
                </a:pPr>
                <a:endParaRPr lang="en-US"/>
              </a:p>
            </p:txBody>
          </p:sp>
        </mc:Choice>
        <mc:Fallback xmlns="">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xfrm>
                <a:off x="304800" y="838200"/>
                <a:ext cx="9448800" cy="622966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5"/>
          </a:xfrm>
          <a:prstGeom prst="rect">
            <a:avLst/>
          </a:prstGeom>
        </p:spPr>
      </p:pic>
      <p:pic>
        <p:nvPicPr>
          <p:cNvPr id="11" name="Picture 10">
            <a:extLst>
              <a:ext uri="{FF2B5EF4-FFF2-40B4-BE49-F238E27FC236}">
                <a16:creationId xmlns:a16="http://schemas.microsoft.com/office/drawing/2014/main" id="{F701CC62-2E70-8E43-A9BF-F871280DA42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700" y="4188672"/>
            <a:ext cx="5329530" cy="3429000"/>
          </a:xfrm>
          <a:prstGeom prst="rect">
            <a:avLst/>
          </a:prstGeom>
        </p:spPr>
      </p:pic>
      <p:sp>
        <p:nvSpPr>
          <p:cNvPr id="12" name="Frame 11">
            <a:extLst>
              <a:ext uri="{FF2B5EF4-FFF2-40B4-BE49-F238E27FC236}">
                <a16:creationId xmlns:a16="http://schemas.microsoft.com/office/drawing/2014/main" id="{340864D4-7271-E34F-9CC5-995B175BDF37}"/>
              </a:ext>
            </a:extLst>
          </p:cNvPr>
          <p:cNvSpPr/>
          <p:nvPr/>
        </p:nvSpPr>
        <p:spPr>
          <a:xfrm>
            <a:off x="12700" y="3941341"/>
            <a:ext cx="5509969" cy="2341825"/>
          </a:xfrm>
          <a:prstGeom prst="frame">
            <a:avLst>
              <a:gd name="adj1" fmla="val 21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7D75B4D-A8D5-DF4F-A2DB-D8B27A92BFAA}"/>
                  </a:ext>
                </a:extLst>
              </p:cNvPr>
              <p:cNvSpPr/>
              <p:nvPr/>
            </p:nvSpPr>
            <p:spPr>
              <a:xfrm>
                <a:off x="5019406" y="7100100"/>
                <a:ext cx="772647" cy="672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solidFill>
                                <a:srgbClr val="FF0000"/>
                              </a:solidFill>
                              <a:latin typeface="Cambria Math" panose="02040503050406030204" pitchFamily="18" charset="0"/>
                            </a:rPr>
                          </m:ctrlPr>
                        </m:sSubSupPr>
                        <m:e>
                          <m:r>
                            <m:rPr>
                              <m:sty m:val="p"/>
                            </m:rPr>
                            <a:rPr lang="en-US" sz="3600">
                              <a:solidFill>
                                <a:srgbClr val="FF0000"/>
                              </a:solidFill>
                              <a:latin typeface="Cambria Math" panose="02040503050406030204" pitchFamily="18" charset="0"/>
                            </a:rPr>
                            <m:t>h</m:t>
                          </m:r>
                        </m:e>
                        <m:sub>
                          <m:r>
                            <m:rPr>
                              <m:sty m:val="p"/>
                            </m:rPr>
                            <a:rPr lang="en-US" sz="3600">
                              <a:solidFill>
                                <a:srgbClr val="FF0000"/>
                              </a:solidFill>
                              <a:latin typeface="Cambria Math" panose="02040503050406030204" pitchFamily="18" charset="0"/>
                            </a:rPr>
                            <m:t>i</m:t>
                          </m:r>
                        </m:sub>
                        <m:sup>
                          <m:r>
                            <a:rPr lang="en-US" sz="3600" b="0" i="0" smtClean="0">
                              <a:solidFill>
                                <a:srgbClr val="FF0000"/>
                              </a:solidFill>
                              <a:latin typeface="Cambria Math" panose="02040503050406030204" pitchFamily="18" charset="0"/>
                            </a:rPr>
                            <m:t>1</m:t>
                          </m:r>
                        </m:sup>
                      </m:sSubSup>
                    </m:oMath>
                  </m:oMathPara>
                </a14:m>
                <a:endParaRPr lang="en-US" sz="3600">
                  <a:solidFill>
                    <a:srgbClr val="FF0000"/>
                  </a:solidFill>
                </a:endParaRPr>
              </a:p>
            </p:txBody>
          </p:sp>
        </mc:Choice>
        <mc:Fallback xmlns="">
          <p:sp>
            <p:nvSpPr>
              <p:cNvPr id="13" name="Rectangle 12">
                <a:extLst>
                  <a:ext uri="{FF2B5EF4-FFF2-40B4-BE49-F238E27FC236}">
                    <a16:creationId xmlns:a16="http://schemas.microsoft.com/office/drawing/2014/main" id="{F7D75B4D-A8D5-DF4F-A2DB-D8B27A92BFAA}"/>
                  </a:ext>
                </a:extLst>
              </p:cNvPr>
              <p:cNvSpPr>
                <a:spLocks noRot="1" noChangeAspect="1" noMove="1" noResize="1" noEditPoints="1" noAdjustHandles="1" noChangeArrowheads="1" noChangeShapeType="1" noTextEdit="1"/>
              </p:cNvSpPr>
              <p:nvPr/>
            </p:nvSpPr>
            <p:spPr>
              <a:xfrm>
                <a:off x="5019406" y="7100100"/>
                <a:ext cx="772647" cy="672300"/>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EA16F89-4D2D-254B-A0AD-87EAFDD40609}"/>
              </a:ext>
            </a:extLst>
          </p:cNvPr>
          <p:cNvCxnSpPr>
            <a:cxnSpLocks/>
            <a:endCxn id="13" idx="0"/>
          </p:cNvCxnSpPr>
          <p:nvPr/>
        </p:nvCxnSpPr>
        <p:spPr>
          <a:xfrm>
            <a:off x="5019406" y="6283166"/>
            <a:ext cx="386324" cy="81693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9975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46F46-FCBD-7A41-8155-BEDD47F59C4E}"/>
              </a:ext>
            </a:extLst>
          </p:cNvPr>
          <p:cNvSpPr>
            <a:spLocks noGrp="1"/>
          </p:cNvSpPr>
          <p:nvPr>
            <p:ph type="sldNum" sz="quarter" idx="4"/>
          </p:nvPr>
        </p:nvSpPr>
        <p:spPr/>
        <p:txBody>
          <a:bodyPr/>
          <a:lstStyle/>
          <a:p>
            <a:fld id="{E1C7F28F-C94C-4042-84D8-4BC2F207C7AD}" type="slidenum">
              <a:rPr lang="en-US" smtClean="0"/>
              <a:t>5</a:t>
            </a:fld>
            <a:endParaRPr lang="en-US"/>
          </a:p>
        </p:txBody>
      </p:sp>
      <p:sp>
        <p:nvSpPr>
          <p:cNvPr id="3" name="Title 2">
            <a:extLst>
              <a:ext uri="{FF2B5EF4-FFF2-40B4-BE49-F238E27FC236}">
                <a16:creationId xmlns:a16="http://schemas.microsoft.com/office/drawing/2014/main" id="{871237EA-C254-874C-84C0-08E50CB84167}"/>
              </a:ext>
            </a:extLst>
          </p:cNvPr>
          <p:cNvSpPr>
            <a:spLocks noGrp="1"/>
          </p:cNvSpPr>
          <p:nvPr>
            <p:ph type="title"/>
          </p:nvPr>
        </p:nvSpPr>
        <p:spPr/>
        <p:txBody>
          <a:bodyPr/>
          <a:lstStyle/>
          <a:p>
            <a:r>
              <a:rPr lang="en-US"/>
              <a:t>Full details</a:t>
            </a:r>
          </a:p>
        </p:txBody>
      </p:sp>
      <p:sp>
        <p:nvSpPr>
          <p:cNvPr id="5" name="Text Placeholder 4">
            <a:extLst>
              <a:ext uri="{FF2B5EF4-FFF2-40B4-BE49-F238E27FC236}">
                <a16:creationId xmlns:a16="http://schemas.microsoft.com/office/drawing/2014/main" id="{1B2ECC9F-6A66-6E49-B522-C16BF66CB75C}"/>
              </a:ext>
            </a:extLst>
          </p:cNvPr>
          <p:cNvSpPr txBox="1">
            <a:spLocks noGrp="1"/>
          </p:cNvSpPr>
          <p:nvPr>
            <p:ph type="body" sz="quarter" idx="10"/>
          </p:nvPr>
        </p:nvSpPr>
        <p:spPr>
          <a:xfrm>
            <a:off x="304800" y="37982"/>
            <a:ext cx="9448800" cy="5903154"/>
          </a:xfrm>
          <a:prstGeom prst="rect">
            <a:avLst/>
          </a:prstGeom>
          <a:noFill/>
        </p:spPr>
        <p:txBody>
          <a:bodyPr wrap="square" rtlCol="0" anchor="ctr">
            <a:spAutoFit/>
          </a:bodyPr>
          <a:lstStyle/>
          <a:p>
            <a:pPr marL="0" indent="0">
              <a:buNone/>
            </a:pPr>
            <a:endParaRPr lang="en-US" sz="3200" b="1"/>
          </a:p>
          <a:p>
            <a:pPr marL="0" indent="0">
              <a:buNone/>
            </a:pPr>
            <a:endParaRPr lang="en-US" sz="3200" b="1"/>
          </a:p>
          <a:p>
            <a:pPr marL="0" indent="0">
              <a:buNone/>
            </a:pPr>
            <a:r>
              <a:rPr lang="en-US" sz="3200" b="1"/>
              <a:t>I. Brugere, </a:t>
            </a:r>
            <a:r>
              <a:rPr lang="en-US" sz="3200"/>
              <a:t>B. Gallagher,</a:t>
            </a:r>
            <a:r>
              <a:rPr lang="en-US" sz="3200" b="1"/>
              <a:t> &amp;</a:t>
            </a:r>
            <a:r>
              <a:rPr lang="en-US" sz="3200"/>
              <a:t> T.Y. Berger-Wolf, (2018). Network Structure Inference, a Survey: Motivations, Methods, and Applications. </a:t>
            </a:r>
            <a:r>
              <a:rPr lang="en-US" sz="3200" i="1"/>
              <a:t>ACM Computing Surveys (CSUR)</a:t>
            </a:r>
            <a:r>
              <a:rPr lang="en-US" sz="3200"/>
              <a:t>, </a:t>
            </a:r>
            <a:r>
              <a:rPr lang="en-US" sz="3200" i="1"/>
              <a:t>51</a:t>
            </a:r>
            <a:r>
              <a:rPr lang="en-US" sz="3200"/>
              <a:t>(2), 24.</a:t>
            </a:r>
          </a:p>
          <a:p>
            <a:pPr marL="0" indent="0">
              <a:buNone/>
            </a:pPr>
            <a:endParaRPr lang="en-US" sz="3200">
              <a:latin typeface="Linux Libertine" charset="0"/>
              <a:ea typeface="Linux Libertine" charset="0"/>
              <a:cs typeface="Linux Libertine" charset="0"/>
            </a:endParaRPr>
          </a:p>
          <a:p>
            <a:pPr marL="0" indent="0">
              <a:buNone/>
            </a:pPr>
            <a:r>
              <a:rPr lang="en-US" sz="3200" b="1">
                <a:latin typeface="Linux Libertine" charset="0"/>
                <a:ea typeface="Linux Libertine" charset="0"/>
                <a:cs typeface="Linux Libertine" charset="0"/>
              </a:rPr>
              <a:t>I. Brugere</a:t>
            </a:r>
            <a:r>
              <a:rPr lang="en-US" sz="3200"/>
              <a:t>, B. </a:t>
            </a:r>
            <a:r>
              <a:rPr lang="en-US" sz="3200" err="1"/>
              <a:t>Perozzi</a:t>
            </a:r>
            <a:r>
              <a:rPr lang="en-US" sz="3200"/>
              <a:t>, P. Cui, W. Zhu, J. Pei, T.Y. Berger-Wolf, (2018) Modeling Data With Networks + Network Embedding: Problems, Methodologies and Frontiers. </a:t>
            </a:r>
            <a:r>
              <a:rPr lang="en-US" sz="3200" i="1"/>
              <a:t>ACM SIGKDD 2018 Tutorials</a:t>
            </a:r>
          </a:p>
        </p:txBody>
      </p:sp>
    </p:spTree>
    <p:extLst>
      <p:ext uri="{BB962C8B-B14F-4D97-AF65-F5344CB8AC3E}">
        <p14:creationId xmlns:p14="http://schemas.microsoft.com/office/powerpoint/2010/main" val="2385344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50</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attention networks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a:xfrm>
                <a:off x="304800" y="838200"/>
                <a:ext cx="5715000" cy="6229668"/>
              </a:xfrm>
            </p:spPr>
            <p:txBody>
              <a:bodyPr/>
              <a:lstStyle/>
              <a:p>
                <a:pPr marL="0" indent="0">
                  <a:buNone/>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i</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l-GR" i="1">
                                      <a:latin typeface="Cambria Math" panose="02040503050406030204" pitchFamily="18" charset="0"/>
                                    </a:rPr>
                                    <m:t>𝛼</m:t>
                                  </m:r>
                                </m:e>
                                <m:sub>
                                  <m:r>
                                    <a:rPr lang="en-US" b="0" i="1" smtClean="0">
                                      <a:latin typeface="Cambria Math" panose="02040503050406030204" pitchFamily="18" charset="0"/>
                                    </a:rPr>
                                    <m:t>𝑗𝑖</m:t>
                                  </m:r>
                                </m:sub>
                              </m:sSub>
                              <m:r>
                                <a:rPr lang="en-US" b="0" i="1" smtClean="0">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𝑙</m:t>
                                      </m:r>
                                    </m:sup>
                                  </m:sSubSup>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e>
                              </m:d>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oMath>
                  </m:oMathPara>
                </a14:m>
                <a:endParaRPr lang="en-US"/>
              </a:p>
              <a:p>
                <a:pPr marL="0" indent="0">
                  <a:buNone/>
                </a:pPr>
                <a:r>
                  <a:rPr lang="en-US"/>
                  <a:t>Where for attention function a():</a:t>
                </a:r>
              </a:p>
              <a:p>
                <a:pPr marL="0" indent="0">
                  <a:buNone/>
                </a:pPr>
                <a:endParaRPr lang="en-US"/>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𝑊</m:t>
                          </m:r>
                        </m:e>
                        <m:sup>
                          <m:r>
                            <a:rPr lang="en-US" b="0" i="1" smtClean="0">
                              <a:latin typeface="Cambria Math" panose="02040503050406030204" pitchFamily="18" charset="0"/>
                            </a:rPr>
                            <m:t>𝑙</m:t>
                          </m:r>
                        </m:sup>
                      </m:s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𝑊</m:t>
                          </m:r>
                        </m:e>
                        <m:sup>
                          <m:r>
                            <a:rPr lang="en-US" b="0" i="1" smtClean="0">
                              <a:latin typeface="Cambria Math" panose="02040503050406030204" pitchFamily="18" charset="0"/>
                            </a:rPr>
                            <m:t>𝑙</m:t>
                          </m:r>
                        </m:sup>
                      </m:s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r>
                        <a:rPr lang="en-US" i="1">
                          <a:latin typeface="Cambria Math" panose="02040503050406030204" pitchFamily="18" charset="0"/>
                        </a:rPr>
                        <m:t>)</m:t>
                      </m:r>
                    </m:oMath>
                  </m:oMathPara>
                </a14:m>
                <a:endParaRPr lang="en-US"/>
              </a:p>
            </p:txBody>
          </p:sp>
        </mc:Choice>
        <mc:Fallback xmlns="">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xfrm>
                <a:off x="304800" y="838200"/>
                <a:ext cx="5715000" cy="6229668"/>
              </a:xfrm>
              <a:blipFill>
                <a:blip r:embed="rId2"/>
                <a:stretch>
                  <a:fillRect l="-3198" r="-30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5"/>
          </a:xfrm>
          <a:prstGeom prst="rect">
            <a:avLst/>
          </a:prstGeom>
        </p:spPr>
      </p:pic>
    </p:spTree>
    <p:extLst>
      <p:ext uri="{BB962C8B-B14F-4D97-AF65-F5344CB8AC3E}">
        <p14:creationId xmlns:p14="http://schemas.microsoft.com/office/powerpoint/2010/main" val="2893155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21E96-A879-D44B-9A11-D6AC4911539E}"/>
              </a:ext>
            </a:extLst>
          </p:cNvPr>
          <p:cNvSpPr>
            <a:spLocks noGrp="1"/>
          </p:cNvSpPr>
          <p:nvPr>
            <p:ph type="sldNum" sz="quarter" idx="4"/>
          </p:nvPr>
        </p:nvSpPr>
        <p:spPr/>
        <p:txBody>
          <a:bodyPr/>
          <a:lstStyle/>
          <a:p>
            <a:fld id="{E1C7F28F-C94C-4042-84D8-4BC2F207C7AD}" type="slidenum">
              <a:rPr lang="en-US" smtClean="0"/>
              <a:t>51</a:t>
            </a:fld>
            <a:endParaRPr lang="en-US"/>
          </a:p>
        </p:txBody>
      </p:sp>
      <p:sp>
        <p:nvSpPr>
          <p:cNvPr id="3" name="Title 2">
            <a:extLst>
              <a:ext uri="{FF2B5EF4-FFF2-40B4-BE49-F238E27FC236}">
                <a16:creationId xmlns:a16="http://schemas.microsoft.com/office/drawing/2014/main" id="{2DCD96CD-03B5-D741-A925-B5F360174847}"/>
              </a:ext>
            </a:extLst>
          </p:cNvPr>
          <p:cNvSpPr>
            <a:spLocks noGrp="1"/>
          </p:cNvSpPr>
          <p:nvPr>
            <p:ph type="title"/>
          </p:nvPr>
        </p:nvSpPr>
        <p:spPr/>
        <p:txBody>
          <a:bodyPr/>
          <a:lstStyle/>
          <a:p>
            <a:r>
              <a:rPr lang="en-US"/>
              <a:t>Full batch training</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D7FDF341-A7B5-DB41-95BA-893748E1D3A7}"/>
                  </a:ext>
                </a:extLst>
              </p:cNvPr>
              <p:cNvSpPr>
                <a:spLocks noGrp="1"/>
              </p:cNvSpPr>
              <p:nvPr>
                <p:ph type="body" sz="quarter" idx="10"/>
              </p:nvPr>
            </p:nvSpPr>
            <p:spPr/>
            <p:txBody>
              <a:bodyPr>
                <a:normAutofit lnSpcReduction="10000"/>
              </a:bodyPr>
              <a:lstStyle/>
              <a:p>
                <a:pPr marL="0" indent="0">
                  <a:buNone/>
                </a:pPr>
                <a:r>
                  <a:rPr lang="en-US"/>
                  <a:t>M = (W</a:t>
                </a:r>
                <a:r>
                  <a:rPr lang="en-US" baseline="-25000"/>
                  <a:t>1</a:t>
                </a:r>
                <a:r>
                  <a:rPr lang="en-US"/>
                  <a:t>, W</a:t>
                </a:r>
                <a:r>
                  <a:rPr lang="en-US" baseline="-25000"/>
                  <a:t>2</a:t>
                </a:r>
                <a:r>
                  <a:rPr lang="en-US"/>
                  <a:t>…W</a:t>
                </a:r>
                <a:r>
                  <a:rPr lang="en-US" baseline="-25000"/>
                  <a:t>L</a:t>
                </a:r>
                <a:r>
                  <a:rPr lang="en-US"/>
                  <a:t>), H</a:t>
                </a:r>
                <a:r>
                  <a:rPr lang="en-US" baseline="-25000"/>
                  <a:t>0</a:t>
                </a:r>
                <a:r>
                  <a:rPr lang="en-US"/>
                  <a:t> = A</a:t>
                </a:r>
              </a:p>
              <a:p>
                <a:pPr marL="0" indent="0">
                  <a:buNone/>
                </a:pPr>
                <a:r>
                  <a:rPr lang="en-US"/>
                  <a:t>For </a:t>
                </a:r>
                <a:r>
                  <a:rPr lang="en-US" i="1"/>
                  <a:t>l</a:t>
                </a:r>
                <a:r>
                  <a:rPr lang="en-US"/>
                  <a:t> in 1…L</a:t>
                </a:r>
              </a:p>
              <a:p>
                <a:pPr marL="509412" lvl="1" indent="0">
                  <a:buNone/>
                </a:pPr>
                <a:r>
                  <a:rPr lang="en-US"/>
                  <a:t>For </a:t>
                </a:r>
                <a:r>
                  <a:rPr lang="en-US" i="1"/>
                  <a:t>i</a:t>
                </a:r>
                <a:r>
                  <a:rPr lang="en-US"/>
                  <a:t> in V</a:t>
                </a:r>
              </a:p>
              <a:p>
                <a:pPr marL="1476375" lvl="2" indent="-457200"/>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h</m:t>
                        </m:r>
                      </m:e>
                      <m:sub>
                        <m:r>
                          <m:rPr>
                            <m:sty m:val="p"/>
                          </m:rPr>
                          <a:rPr lang="en-US">
                            <a:latin typeface="Cambria Math" panose="02040503050406030204" pitchFamily="18" charset="0"/>
                          </a:rPr>
                          <m:t>i</m:t>
                        </m:r>
                      </m:sub>
                      <m:sup>
                        <m:r>
                          <a:rPr lang="en-US" i="1">
                            <a:latin typeface="Cambria Math" panose="02040503050406030204" pitchFamily="18" charset="0"/>
                          </a:rPr>
                          <m:t>𝑙</m:t>
                        </m:r>
                        <m:r>
                          <a:rPr lang="en-US" b="0" i="1" smtClean="0">
                            <a:latin typeface="Cambria Math" panose="02040503050406030204" pitchFamily="18" charset="0"/>
                          </a:rPr>
                          <m:t>+1</m:t>
                        </m:r>
                      </m:sup>
                    </m:sSubSup>
                    <m:r>
                      <a:rPr lang="en-US" i="1">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reduce</m:t>
                        </m:r>
                      </m:e>
                      <m:sub>
                        <m:r>
                          <m:rPr>
                            <m:sty m:val="p"/>
                          </m:rPr>
                          <a:rPr lang="en-US" b="0" i="0" smtClean="0">
                            <a:latin typeface="Cambria Math" panose="02040503050406030204" pitchFamily="18" charset="0"/>
                          </a:rPr>
                          <m:t>M</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pull</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𝑖</m:t>
                            </m:r>
                          </m:e>
                        </m:d>
                      </m:e>
                    </m:d>
                  </m:oMath>
                </a14:m>
                <a:endParaRPr lang="en-US"/>
              </a:p>
              <a:p>
                <a:pPr marL="127703" indent="0">
                  <a:buNone/>
                </a:pPr>
                <a:r>
                  <a:rPr lang="en-US"/>
                  <a:t>backpropagation(M)</a:t>
                </a:r>
              </a:p>
              <a:p>
                <a:pPr marL="0" indent="0">
                  <a:buNone/>
                </a:pPr>
                <a:endParaRPr lang="en-US"/>
              </a:p>
              <a:p>
                <a:r>
                  <a:rPr lang="en-US"/>
                  <a:t>How to scale? We can sample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a:t>, but:</a:t>
                </a:r>
              </a:p>
              <a:p>
                <a:pPr lvl="1"/>
                <a:r>
                  <a:rPr lang="en-US" i="1"/>
                  <a:t>Need</a:t>
                </a:r>
                <a:r>
                  <a:rPr lang="en-US"/>
                  <a:t>: robust gradient </a:t>
                </a:r>
              </a:p>
              <a:p>
                <a:pPr lvl="1"/>
                <a:r>
                  <a:rPr lang="en-US" i="1"/>
                  <a:t>Need</a:t>
                </a:r>
                <a:r>
                  <a:rPr lang="en-US"/>
                  <a:t>: connectivity</a:t>
                </a:r>
              </a:p>
              <a:p>
                <a:pPr lvl="2"/>
                <a:r>
                  <a:rPr lang="en-US"/>
                  <a:t>otherwise we don’t learn </a:t>
                </a:r>
                <a:r>
                  <a:rPr lang="en-US" err="1"/>
                  <a:t>w.r.t</a:t>
                </a:r>
                <a:r>
                  <a:rPr lang="en-US"/>
                  <a:t> graph structure</a:t>
                </a:r>
              </a:p>
              <a:p>
                <a:pPr lvl="1"/>
                <a:r>
                  <a:rPr lang="en-US" i="1"/>
                  <a:t>Motivates</a:t>
                </a:r>
                <a:r>
                  <a:rPr lang="en-US"/>
                  <a:t>: graph traversal methods</a:t>
                </a:r>
              </a:p>
              <a:p>
                <a:pPr lvl="1"/>
                <a:endParaRPr lang="en-US"/>
              </a:p>
            </p:txBody>
          </p:sp>
        </mc:Choice>
        <mc:Fallback xmlns="">
          <p:sp>
            <p:nvSpPr>
              <p:cNvPr id="4" name="Text Placeholder 3">
                <a:extLst>
                  <a:ext uri="{FF2B5EF4-FFF2-40B4-BE49-F238E27FC236}">
                    <a16:creationId xmlns:a16="http://schemas.microsoft.com/office/drawing/2014/main" id="{D7FDF341-A7B5-DB41-95BA-893748E1D3A7}"/>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935" t="-2449" b="-881"/>
                </a:stretch>
              </a:blipFill>
            </p:spPr>
            <p:txBody>
              <a:bodyPr/>
              <a:lstStyle/>
              <a:p>
                <a:r>
                  <a:rPr lang="en-US">
                    <a:noFill/>
                  </a:rPr>
                  <a:t> </a:t>
                </a:r>
              </a:p>
            </p:txBody>
          </p:sp>
        </mc:Fallback>
      </mc:AlternateContent>
    </p:spTree>
    <p:extLst>
      <p:ext uri="{BB962C8B-B14F-4D97-AF65-F5344CB8AC3E}">
        <p14:creationId xmlns:p14="http://schemas.microsoft.com/office/powerpoint/2010/main" val="2047075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5207B1-65D1-DE4D-90A7-F78D8B0C7D6F}"/>
              </a:ext>
            </a:extLst>
          </p:cNvPr>
          <p:cNvSpPr>
            <a:spLocks noGrp="1"/>
          </p:cNvSpPr>
          <p:nvPr>
            <p:ph type="sldNum" sz="quarter" idx="4"/>
          </p:nvPr>
        </p:nvSpPr>
        <p:spPr/>
        <p:txBody>
          <a:bodyPr/>
          <a:lstStyle/>
          <a:p>
            <a:fld id="{E1C7F28F-C94C-4042-84D8-4BC2F207C7AD}" type="slidenum">
              <a:rPr lang="en-US" smtClean="0"/>
              <a:t>52</a:t>
            </a:fld>
            <a:endParaRPr lang="en-US"/>
          </a:p>
        </p:txBody>
      </p:sp>
      <p:sp>
        <p:nvSpPr>
          <p:cNvPr id="3" name="Title 2">
            <a:extLst>
              <a:ext uri="{FF2B5EF4-FFF2-40B4-BE49-F238E27FC236}">
                <a16:creationId xmlns:a16="http://schemas.microsoft.com/office/drawing/2014/main" id="{3E3CA865-E463-A240-A846-4CACA969EAE9}"/>
              </a:ext>
            </a:extLst>
          </p:cNvPr>
          <p:cNvSpPr>
            <a:spLocks noGrp="1"/>
          </p:cNvSpPr>
          <p:nvPr>
            <p:ph type="title"/>
          </p:nvPr>
        </p:nvSpPr>
        <p:spPr/>
        <p:txBody>
          <a:bodyPr/>
          <a:lstStyle/>
          <a:p>
            <a:r>
              <a:rPr lang="en-US"/>
              <a:t>Open questions: end-to-end learning</a:t>
            </a:r>
          </a:p>
        </p:txBody>
      </p:sp>
      <p:sp>
        <p:nvSpPr>
          <p:cNvPr id="4" name="Text Placeholder 3">
            <a:extLst>
              <a:ext uri="{FF2B5EF4-FFF2-40B4-BE49-F238E27FC236}">
                <a16:creationId xmlns:a16="http://schemas.microsoft.com/office/drawing/2014/main" id="{EADA6D20-D2D4-EA48-99E6-0351292D7602}"/>
              </a:ext>
            </a:extLst>
          </p:cNvPr>
          <p:cNvSpPr>
            <a:spLocks noGrp="1"/>
          </p:cNvSpPr>
          <p:nvPr>
            <p:ph type="body" sz="quarter" idx="10"/>
          </p:nvPr>
        </p:nvSpPr>
        <p:spPr/>
        <p:txBody>
          <a:bodyPr/>
          <a:lstStyle/>
          <a:p>
            <a:pPr marL="0" indent="0">
              <a:buNone/>
            </a:pPr>
            <a:r>
              <a:rPr lang="en-US" sz="3500"/>
              <a:t>“One of the hallmarks of deep learning has been its ability to perform complex computations over raw sensory data, such as images and text, yet it is unclear the best ways to convert sensory data into more structured representations like graphs”*</a:t>
            </a:r>
            <a:endParaRPr lang="en-US"/>
          </a:p>
          <a:p>
            <a:endParaRPr lang="en-US"/>
          </a:p>
          <a:p>
            <a:r>
              <a:rPr lang="en-US"/>
              <a:t>Graph convolution networks (typically on given graphs)</a:t>
            </a:r>
          </a:p>
          <a:p>
            <a:pPr lvl="1"/>
            <a:r>
              <a:rPr lang="en-US"/>
              <a:t>Recent work on learned graph structure:</a:t>
            </a:r>
          </a:p>
          <a:p>
            <a:pPr lvl="2"/>
            <a:r>
              <a:rPr lang="en-US" sz="1800"/>
              <a:t>Yang, Z., et al. (2018). </a:t>
            </a:r>
            <a:r>
              <a:rPr lang="en-US" sz="1800" err="1"/>
              <a:t>GLoMo</a:t>
            </a:r>
            <a:r>
              <a:rPr lang="en-US" sz="1800"/>
              <a:t>: </a:t>
            </a:r>
            <a:r>
              <a:rPr lang="en-US" sz="1800" err="1"/>
              <a:t>Unsupervisedly</a:t>
            </a:r>
            <a:r>
              <a:rPr lang="en-US" sz="1800"/>
              <a:t> Learned Relational Graphs as Transferable Representations. </a:t>
            </a:r>
            <a:r>
              <a:rPr lang="en-US" sz="1800" i="1" err="1"/>
              <a:t>arXiv</a:t>
            </a:r>
            <a:r>
              <a:rPr lang="en-US" sz="1800" i="1"/>
              <a:t> preprint arXiv:1806.05662</a:t>
            </a:r>
            <a:r>
              <a:rPr lang="en-US" sz="1800"/>
              <a:t>.</a:t>
            </a:r>
          </a:p>
        </p:txBody>
      </p:sp>
      <p:sp>
        <p:nvSpPr>
          <p:cNvPr id="5" name="Rectangle 4">
            <a:extLst>
              <a:ext uri="{FF2B5EF4-FFF2-40B4-BE49-F238E27FC236}">
                <a16:creationId xmlns:a16="http://schemas.microsoft.com/office/drawing/2014/main" id="{E4C11968-A9D8-1847-83B0-5091B44093C9}"/>
              </a:ext>
            </a:extLst>
          </p:cNvPr>
          <p:cNvSpPr/>
          <p:nvPr/>
        </p:nvSpPr>
        <p:spPr>
          <a:xfrm>
            <a:off x="1021080" y="7150736"/>
            <a:ext cx="8534400" cy="646331"/>
          </a:xfrm>
          <a:prstGeom prst="rect">
            <a:avLst/>
          </a:prstGeom>
        </p:spPr>
        <p:txBody>
          <a:bodyPr wrap="square">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Battaglia, P. W. et al. (2018). Relational inductive biases, deep learning, and graph networks. </a:t>
            </a:r>
            <a:r>
              <a:rPr lang="en-US" i="1" err="1">
                <a:latin typeface="Linux Libertine" panose="02000503000000000000" pitchFamily="2" charset="0"/>
                <a:ea typeface="Linux Libertine" panose="02000503000000000000" pitchFamily="2" charset="0"/>
                <a:cs typeface="Linux Libertine" panose="02000503000000000000" pitchFamily="2" charset="0"/>
              </a:rPr>
              <a:t>arXiv</a:t>
            </a:r>
            <a:r>
              <a:rPr lang="en-US" i="1">
                <a:latin typeface="Linux Libertine" panose="02000503000000000000" pitchFamily="2" charset="0"/>
                <a:ea typeface="Linux Libertine" panose="02000503000000000000" pitchFamily="2" charset="0"/>
                <a:cs typeface="Linux Libertine" panose="02000503000000000000" pitchFamily="2" charset="0"/>
              </a:rPr>
              <a:t> preprint arXiv:1806.01261</a:t>
            </a:r>
            <a:r>
              <a:rPr lang="en-US">
                <a:latin typeface="Linux Libertine" panose="02000503000000000000" pitchFamily="2" charset="0"/>
                <a:ea typeface="Linux Libertine" panose="02000503000000000000" pitchFamily="2" charset="0"/>
                <a:cs typeface="Linux Libertine" panose="02000503000000000000" pitchFamily="2" charset="0"/>
              </a:rPr>
              <a:t>.</a:t>
            </a:r>
          </a:p>
        </p:txBody>
      </p:sp>
    </p:spTree>
    <p:extLst>
      <p:ext uri="{BB962C8B-B14F-4D97-AF65-F5344CB8AC3E}">
        <p14:creationId xmlns:p14="http://schemas.microsoft.com/office/powerpoint/2010/main" val="3372884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EDAA3E-BBAB-3146-B0D1-364931BE2E81}"/>
              </a:ext>
            </a:extLst>
          </p:cNvPr>
          <p:cNvSpPr>
            <a:spLocks noGrp="1"/>
          </p:cNvSpPr>
          <p:nvPr>
            <p:ph type="sldNum" sz="quarter" idx="4"/>
          </p:nvPr>
        </p:nvSpPr>
        <p:spPr/>
        <p:txBody>
          <a:bodyPr/>
          <a:lstStyle/>
          <a:p>
            <a:fld id="{E1C7F28F-C94C-4042-84D8-4BC2F207C7AD}" type="slidenum">
              <a:rPr lang="en-US" smtClean="0"/>
              <a:t>53</a:t>
            </a:fld>
            <a:endParaRPr lang="en-US"/>
          </a:p>
        </p:txBody>
      </p:sp>
      <p:sp>
        <p:nvSpPr>
          <p:cNvPr id="3" name="Title 2">
            <a:extLst>
              <a:ext uri="{FF2B5EF4-FFF2-40B4-BE49-F238E27FC236}">
                <a16:creationId xmlns:a16="http://schemas.microsoft.com/office/drawing/2014/main" id="{DD252ACE-7823-6648-B7C3-514CA581FA95}"/>
              </a:ext>
            </a:extLst>
          </p:cNvPr>
          <p:cNvSpPr>
            <a:spLocks noGrp="1"/>
          </p:cNvSpPr>
          <p:nvPr>
            <p:ph type="title"/>
          </p:nvPr>
        </p:nvSpPr>
        <p:spPr/>
        <p:txBody>
          <a:bodyPr/>
          <a:lstStyle/>
          <a:p>
            <a:r>
              <a:rPr lang="en-US"/>
              <a:t>“Structure is Everywhere”</a:t>
            </a:r>
          </a:p>
        </p:txBody>
      </p:sp>
      <p:sp>
        <p:nvSpPr>
          <p:cNvPr id="4" name="Text Placeholder 3">
            <a:extLst>
              <a:ext uri="{FF2B5EF4-FFF2-40B4-BE49-F238E27FC236}">
                <a16:creationId xmlns:a16="http://schemas.microsoft.com/office/drawing/2014/main" id="{A416CB6F-A320-B04F-9963-D9130BC57781}"/>
              </a:ext>
            </a:extLst>
          </p:cNvPr>
          <p:cNvSpPr>
            <a:spLocks noGrp="1"/>
          </p:cNvSpPr>
          <p:nvPr>
            <p:ph type="body" sz="quarter" idx="10"/>
          </p:nvPr>
        </p:nvSpPr>
        <p:spPr/>
        <p:txBody>
          <a:bodyPr/>
          <a:lstStyle/>
          <a:p>
            <a:r>
              <a:rPr lang="en-US"/>
              <a:t>Graphs are a convenient representation</a:t>
            </a:r>
          </a:p>
          <a:p>
            <a:pPr lvl="1"/>
            <a:r>
              <a:rPr lang="en-US"/>
              <a:t>So we tend to see graphs everywhere</a:t>
            </a:r>
          </a:p>
          <a:p>
            <a:r>
              <a:rPr lang="en-US"/>
              <a:t>But which problems are more natural with different representations?</a:t>
            </a:r>
          </a:p>
          <a:p>
            <a:pPr lvl="1"/>
            <a:r>
              <a:rPr lang="en-US"/>
              <a:t>Groups*, Streams**, Sets</a:t>
            </a:r>
          </a:p>
          <a:p>
            <a:pPr lvl="1"/>
            <a:endParaRPr lang="en-US"/>
          </a:p>
          <a:p>
            <a:pPr marL="509412" lvl="1" indent="0">
              <a:buNone/>
            </a:pPr>
            <a:endParaRPr lang="en-US"/>
          </a:p>
          <a:p>
            <a:pPr marL="635176" indent="-571500"/>
            <a:endParaRPr lang="en-US"/>
          </a:p>
        </p:txBody>
      </p:sp>
      <p:sp>
        <p:nvSpPr>
          <p:cNvPr id="5" name="Rectangle 4">
            <a:extLst>
              <a:ext uri="{FF2B5EF4-FFF2-40B4-BE49-F238E27FC236}">
                <a16:creationId xmlns:a16="http://schemas.microsoft.com/office/drawing/2014/main" id="{6FD4424D-7206-E34F-B3C8-AB6DF2F2ACF0}"/>
              </a:ext>
            </a:extLst>
          </p:cNvPr>
          <p:cNvSpPr/>
          <p:nvPr/>
        </p:nvSpPr>
        <p:spPr>
          <a:xfrm>
            <a:off x="952500" y="6869665"/>
            <a:ext cx="8953500" cy="923330"/>
          </a:xfrm>
          <a:prstGeom prst="rect">
            <a:avLst/>
          </a:prstGeom>
        </p:spPr>
        <p:txBody>
          <a:bodyPr wrap="square">
            <a:spAutoFit/>
          </a:bodyPr>
          <a:lstStyle/>
          <a:p>
            <a:r>
              <a:rPr lang="en-US">
                <a:latin typeface="Linux Libertine" panose="02000503000000000000" pitchFamily="2" charset="0"/>
              </a:rPr>
              <a:t>**</a:t>
            </a:r>
            <a:r>
              <a:rPr lang="en-US" err="1">
                <a:latin typeface="Linux Libertine" panose="02000503000000000000" pitchFamily="2" charset="0"/>
              </a:rPr>
              <a:t>Koutra</a:t>
            </a:r>
            <a:r>
              <a:rPr lang="en-US">
                <a:latin typeface="Linux Libertine" panose="02000503000000000000" pitchFamily="2" charset="0"/>
              </a:rPr>
              <a:t>, D., Shah, N., Vogelstein, J. T., Gallagher, B., &amp; </a:t>
            </a:r>
            <a:r>
              <a:rPr lang="en-US" err="1">
                <a:latin typeface="Linux Libertine" panose="02000503000000000000" pitchFamily="2" charset="0"/>
              </a:rPr>
              <a:t>Faloutsos</a:t>
            </a:r>
            <a:r>
              <a:rPr lang="en-US">
                <a:latin typeface="Linux Libertine" panose="02000503000000000000" pitchFamily="2" charset="0"/>
              </a:rPr>
              <a:t>, C. (2016). Delta C on: principled massive-graph similarity function with attribution. ACM Transactions on Knowledge Discovery from Data (TKDD), 10(3), 28.</a:t>
            </a:r>
          </a:p>
        </p:txBody>
      </p:sp>
      <p:sp>
        <p:nvSpPr>
          <p:cNvPr id="6" name="Rectangle 5">
            <a:extLst>
              <a:ext uri="{FF2B5EF4-FFF2-40B4-BE49-F238E27FC236}">
                <a16:creationId xmlns:a16="http://schemas.microsoft.com/office/drawing/2014/main" id="{5C9A76CB-973B-EC45-A989-11F433129F20}"/>
              </a:ext>
            </a:extLst>
          </p:cNvPr>
          <p:cNvSpPr/>
          <p:nvPr/>
        </p:nvSpPr>
        <p:spPr>
          <a:xfrm>
            <a:off x="952500" y="4946805"/>
            <a:ext cx="9105900" cy="923330"/>
          </a:xfrm>
          <a:prstGeom prst="rect">
            <a:avLst/>
          </a:prstGeom>
        </p:spPr>
        <p:txBody>
          <a:bodyPr wrap="square">
            <a:spAutoFit/>
          </a:bodyPr>
          <a:lstStyle/>
          <a:p>
            <a:r>
              <a:rPr lang="en-US">
                <a:latin typeface="Linux Libertine" panose="02000503000000000000" pitchFamily="2" charset="0"/>
              </a:rPr>
              <a:t>*</a:t>
            </a:r>
            <a:r>
              <a:rPr lang="en-US" err="1">
                <a:latin typeface="Linux Libertine" panose="02000503000000000000" pitchFamily="2" charset="0"/>
              </a:rPr>
              <a:t>Tantipathananandh</a:t>
            </a:r>
            <a:r>
              <a:rPr lang="en-US">
                <a:latin typeface="Linux Libertine" panose="02000503000000000000" pitchFamily="2" charset="0"/>
              </a:rPr>
              <a:t>, C., Berger-Wolf, T., &amp; Kempe, D. (2007). A framework for community identification in dynamic social networks. In Proceedings of the 13th ACM SIGKDD international conference on Knowledge discovery and data mining (pp. 717-726). ACM.</a:t>
            </a:r>
          </a:p>
        </p:txBody>
      </p:sp>
      <p:sp>
        <p:nvSpPr>
          <p:cNvPr id="7" name="Rectangle 6">
            <a:extLst>
              <a:ext uri="{FF2B5EF4-FFF2-40B4-BE49-F238E27FC236}">
                <a16:creationId xmlns:a16="http://schemas.microsoft.com/office/drawing/2014/main" id="{86566403-F9CE-6E4D-A7A5-0B9329959A83}"/>
              </a:ext>
            </a:extLst>
          </p:cNvPr>
          <p:cNvSpPr/>
          <p:nvPr/>
        </p:nvSpPr>
        <p:spPr>
          <a:xfrm>
            <a:off x="952500" y="5908235"/>
            <a:ext cx="8953500" cy="923330"/>
          </a:xfrm>
          <a:prstGeom prst="rect">
            <a:avLst/>
          </a:prstGeom>
        </p:spPr>
        <p:txBody>
          <a:bodyPr wrap="square">
            <a:spAutoFit/>
          </a:bodyPr>
          <a:lstStyle/>
          <a:p>
            <a:r>
              <a:rPr lang="en-US">
                <a:latin typeface="Linux Libertine" panose="02000503000000000000" pitchFamily="2" charset="0"/>
              </a:rPr>
              <a:t>**Wu, C. Y., Ahmed, A., </a:t>
            </a:r>
            <a:r>
              <a:rPr lang="en-US" err="1">
                <a:latin typeface="Linux Libertine" panose="02000503000000000000" pitchFamily="2" charset="0"/>
              </a:rPr>
              <a:t>Beutel</a:t>
            </a:r>
            <a:r>
              <a:rPr lang="en-US">
                <a:latin typeface="Linux Libertine" panose="02000503000000000000" pitchFamily="2" charset="0"/>
              </a:rPr>
              <a:t>, A., </a:t>
            </a:r>
            <a:r>
              <a:rPr lang="en-US" err="1">
                <a:latin typeface="Linux Libertine" panose="02000503000000000000" pitchFamily="2" charset="0"/>
              </a:rPr>
              <a:t>Smola</a:t>
            </a:r>
            <a:r>
              <a:rPr lang="en-US">
                <a:latin typeface="Linux Libertine" panose="02000503000000000000" pitchFamily="2" charset="0"/>
              </a:rPr>
              <a:t>, A. J., &amp; Jing, H. Recurrent recommender networks. In Proceedings of the tenth ACM international conference on web search and data mining (pp. 495-503). ACM.</a:t>
            </a:r>
          </a:p>
        </p:txBody>
      </p:sp>
    </p:spTree>
    <p:extLst>
      <p:ext uri="{BB962C8B-B14F-4D97-AF65-F5344CB8AC3E}">
        <p14:creationId xmlns:p14="http://schemas.microsoft.com/office/powerpoint/2010/main" val="112579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E4E27A-323F-A64B-9C79-0F61C21AA48F}"/>
              </a:ext>
            </a:extLst>
          </p:cNvPr>
          <p:cNvSpPr>
            <a:spLocks noGrp="1"/>
          </p:cNvSpPr>
          <p:nvPr>
            <p:ph type="sldNum" sz="quarter" idx="4"/>
          </p:nvPr>
        </p:nvSpPr>
        <p:spPr/>
        <p:txBody>
          <a:bodyPr/>
          <a:lstStyle/>
          <a:p>
            <a:fld id="{E1C7F28F-C94C-4042-84D8-4BC2F207C7AD}" type="slidenum">
              <a:rPr lang="en-US" smtClean="0"/>
              <a:t>54</a:t>
            </a:fld>
            <a:endParaRPr lang="en-US"/>
          </a:p>
        </p:txBody>
      </p:sp>
      <p:sp>
        <p:nvSpPr>
          <p:cNvPr id="3" name="Title 2">
            <a:extLst>
              <a:ext uri="{FF2B5EF4-FFF2-40B4-BE49-F238E27FC236}">
                <a16:creationId xmlns:a16="http://schemas.microsoft.com/office/drawing/2014/main" id="{8800D62F-B296-2247-8D56-21FA6522956A}"/>
              </a:ext>
            </a:extLst>
          </p:cNvPr>
          <p:cNvSpPr>
            <a:spLocks noGrp="1"/>
          </p:cNvSpPr>
          <p:nvPr>
            <p:ph type="title"/>
          </p:nvPr>
        </p:nvSpPr>
        <p:spPr/>
        <p:txBody>
          <a:bodyPr/>
          <a:lstStyle/>
          <a:p>
            <a:r>
              <a:rPr lang="en-US"/>
              <a:t>Future Work</a:t>
            </a:r>
          </a:p>
        </p:txBody>
      </p:sp>
      <p:sp>
        <p:nvSpPr>
          <p:cNvPr id="4" name="Text Placeholder 3">
            <a:extLst>
              <a:ext uri="{FF2B5EF4-FFF2-40B4-BE49-F238E27FC236}">
                <a16:creationId xmlns:a16="http://schemas.microsoft.com/office/drawing/2014/main" id="{6283016B-6360-BB42-B768-295EE66E4822}"/>
              </a:ext>
            </a:extLst>
          </p:cNvPr>
          <p:cNvSpPr>
            <a:spLocks noGrp="1"/>
          </p:cNvSpPr>
          <p:nvPr>
            <p:ph type="body" sz="quarter" idx="10"/>
          </p:nvPr>
        </p:nvSpPr>
        <p:spPr/>
        <p:txBody>
          <a:bodyPr>
            <a:normAutofit fontScale="92500" lnSpcReduction="10000"/>
          </a:bodyPr>
          <a:lstStyle/>
          <a:p>
            <a:r>
              <a:rPr lang="en-US"/>
              <a:t>DSSG-programs: high impact, simple models</a:t>
            </a:r>
          </a:p>
          <a:p>
            <a:pPr lvl="1"/>
            <a:r>
              <a:rPr lang="en-US"/>
              <a:t>Capacity-building in non-profits (*solved*)</a:t>
            </a:r>
          </a:p>
          <a:p>
            <a:r>
              <a:rPr lang="en-US"/>
              <a:t>Fundamental challenges: </a:t>
            </a:r>
          </a:p>
          <a:p>
            <a:pPr marL="742950" indent="-742950">
              <a:buFont typeface="+mj-lt"/>
              <a:buAutoNum type="arabicPeriod"/>
            </a:pPr>
            <a:r>
              <a:rPr lang="en-US"/>
              <a:t>Scaling Domains:</a:t>
            </a:r>
          </a:p>
          <a:p>
            <a:pPr lvl="1"/>
            <a:r>
              <a:rPr lang="en-US"/>
              <a:t>Many domains are hand-written, hand-collected</a:t>
            </a:r>
          </a:p>
          <a:p>
            <a:pPr lvl="2"/>
            <a:r>
              <a:rPr lang="en-US"/>
              <a:t>e.g. No scalable UIDs in population biology</a:t>
            </a:r>
          </a:p>
          <a:p>
            <a:pPr lvl="1"/>
            <a:r>
              <a:rPr lang="en-US"/>
              <a:t>Build </a:t>
            </a:r>
            <a:r>
              <a:rPr lang="en-US" i="1"/>
              <a:t>consistent</a:t>
            </a:r>
            <a:r>
              <a:rPr lang="en-US"/>
              <a:t> representations over diverse inputs</a:t>
            </a:r>
          </a:p>
          <a:p>
            <a:pPr lvl="1"/>
            <a:r>
              <a:rPr lang="en-US"/>
              <a:t>Human-in-the-loop (e.g. active learning) in graphs</a:t>
            </a:r>
          </a:p>
          <a:p>
            <a:pPr marL="742950" indent="-742950">
              <a:buFont typeface="+mj-lt"/>
              <a:buAutoNum type="arabicPeriod"/>
            </a:pPr>
            <a:r>
              <a:rPr lang="en-US"/>
              <a:t>Graphs encode local bias (e.g. link prediction, political affiliation):</a:t>
            </a:r>
          </a:p>
          <a:p>
            <a:pPr marL="1188686" lvl="1" indent="-742950"/>
            <a:r>
              <a:rPr lang="en-US"/>
              <a:t>Local model sampling in equitable (e.g. unbiased control) representation learning</a:t>
            </a:r>
          </a:p>
          <a:p>
            <a:pPr lvl="1"/>
            <a:endParaRPr lang="en-US"/>
          </a:p>
        </p:txBody>
      </p:sp>
    </p:spTree>
    <p:extLst>
      <p:ext uri="{BB962C8B-B14F-4D97-AF65-F5344CB8AC3E}">
        <p14:creationId xmlns:p14="http://schemas.microsoft.com/office/powerpoint/2010/main" val="3877557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95987-7F04-4CD3-A24A-A3217CA8CEF5}"/>
              </a:ext>
            </a:extLst>
          </p:cNvPr>
          <p:cNvSpPr>
            <a:spLocks noGrp="1"/>
          </p:cNvSpPr>
          <p:nvPr>
            <p:ph type="title"/>
          </p:nvPr>
        </p:nvSpPr>
        <p:spPr/>
        <p:txBody>
          <a:bodyPr/>
          <a:lstStyle/>
          <a:p>
            <a:r>
              <a:rPr lang="en-US"/>
              <a:t>Motivation</a:t>
            </a:r>
          </a:p>
        </p:txBody>
      </p:sp>
      <p:pic>
        <p:nvPicPr>
          <p:cNvPr id="12" name="Picture 11" descr="A close up of a logo&#10;&#10;Description automatically generated">
            <a:extLst>
              <a:ext uri="{FF2B5EF4-FFF2-40B4-BE49-F238E27FC236}">
                <a16:creationId xmlns:a16="http://schemas.microsoft.com/office/drawing/2014/main" id="{3FAC717B-3383-1945-9C93-35B34E383CB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2107" y="1050046"/>
            <a:ext cx="5091170" cy="2415042"/>
          </a:xfrm>
          <a:prstGeom prst="rect">
            <a:avLst/>
          </a:prstGeom>
        </p:spPr>
      </p:pic>
      <p:pic>
        <p:nvPicPr>
          <p:cNvPr id="13" name="Picture 12">
            <a:extLst>
              <a:ext uri="{FF2B5EF4-FFF2-40B4-BE49-F238E27FC236}">
                <a16:creationId xmlns:a16="http://schemas.microsoft.com/office/drawing/2014/main" id="{941C7D69-AD28-CD41-BA11-9AFAB4FF6B86}"/>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92108" y="1049259"/>
            <a:ext cx="5091169" cy="2415042"/>
          </a:xfrm>
          <a:prstGeom prst="rect">
            <a:avLst/>
          </a:prstGeom>
        </p:spPr>
      </p:pic>
      <p:sp>
        <p:nvSpPr>
          <p:cNvPr id="2" name="Slide Number Placeholder 1">
            <a:extLst>
              <a:ext uri="{FF2B5EF4-FFF2-40B4-BE49-F238E27FC236}">
                <a16:creationId xmlns:a16="http://schemas.microsoft.com/office/drawing/2014/main" id="{A1001083-580A-485B-8CFE-28ADBD9EA8DF}"/>
              </a:ext>
            </a:extLst>
          </p:cNvPr>
          <p:cNvSpPr>
            <a:spLocks noGrp="1"/>
          </p:cNvSpPr>
          <p:nvPr>
            <p:ph type="sldNum" sz="quarter" idx="4"/>
          </p:nvPr>
        </p:nvSpPr>
        <p:spPr/>
        <p:txBody>
          <a:bodyPr/>
          <a:lstStyle/>
          <a:p>
            <a:fld id="{E1C7F28F-C94C-4042-84D8-4BC2F207C7AD}" type="slidenum">
              <a:rPr lang="en-US" smtClean="0"/>
              <a:t>55</a:t>
            </a:fld>
            <a:endParaRPr lang="en-US"/>
          </a:p>
        </p:txBody>
      </p:sp>
      <p:sp>
        <p:nvSpPr>
          <p:cNvPr id="14" name="TextBox 13">
            <a:extLst>
              <a:ext uri="{FF2B5EF4-FFF2-40B4-BE49-F238E27FC236}">
                <a16:creationId xmlns:a16="http://schemas.microsoft.com/office/drawing/2014/main" id="{1B267528-DDC2-4645-94ED-172A3E512652}"/>
              </a:ext>
            </a:extLst>
          </p:cNvPr>
          <p:cNvSpPr txBox="1"/>
          <p:nvPr/>
        </p:nvSpPr>
        <p:spPr>
          <a:xfrm>
            <a:off x="5929965" y="1178804"/>
            <a:ext cx="3514104" cy="369332"/>
          </a:xfrm>
          <a:prstGeom prst="rect">
            <a:avLst/>
          </a:prstGeom>
          <a:noFill/>
        </p:spPr>
        <p:txBody>
          <a:bodyPr wrap="none" rtlCol="0">
            <a:spAutoFit/>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(Traditional) Observational Science</a:t>
            </a:r>
          </a:p>
        </p:txBody>
      </p:sp>
      <p:sp>
        <p:nvSpPr>
          <p:cNvPr id="15" name="TextBox 14">
            <a:extLst>
              <a:ext uri="{FF2B5EF4-FFF2-40B4-BE49-F238E27FC236}">
                <a16:creationId xmlns:a16="http://schemas.microsoft.com/office/drawing/2014/main" id="{4F125432-3423-B848-8732-8B67D5B0D89D}"/>
              </a:ext>
            </a:extLst>
          </p:cNvPr>
          <p:cNvSpPr txBox="1"/>
          <p:nvPr/>
        </p:nvSpPr>
        <p:spPr>
          <a:xfrm>
            <a:off x="5929965" y="2438399"/>
            <a:ext cx="1391728"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Data Science</a:t>
            </a:r>
          </a:p>
        </p:txBody>
      </p:sp>
      <p:sp>
        <p:nvSpPr>
          <p:cNvPr id="16" name="Rectangle 15">
            <a:extLst>
              <a:ext uri="{FF2B5EF4-FFF2-40B4-BE49-F238E27FC236}">
                <a16:creationId xmlns:a16="http://schemas.microsoft.com/office/drawing/2014/main" id="{51818FFE-AB20-6D4B-825E-2D101C417579}"/>
              </a:ext>
            </a:extLst>
          </p:cNvPr>
          <p:cNvSpPr/>
          <p:nvPr/>
        </p:nvSpPr>
        <p:spPr>
          <a:xfrm>
            <a:off x="372163" y="3647354"/>
            <a:ext cx="9314073" cy="3108543"/>
          </a:xfrm>
          <a:prstGeom prst="rect">
            <a:avLst/>
          </a:prstGeom>
        </p:spPr>
        <p:txBody>
          <a:bodyPr wrap="square">
            <a:spAutoFit/>
          </a:bodyPr>
          <a:lstStyle/>
          <a:p>
            <a:pPr marL="457200" indent="-457200">
              <a:buFont typeface="Arial" panose="020B0604020202020204" pitchFamily="34" charset="0"/>
              <a:buChar char="•"/>
            </a:pPr>
            <a:r>
              <a:rPr lang="en-US" sz="2800" dirty="0">
                <a:latin typeface="Linux Libertine" charset="0"/>
                <a:ea typeface="Linux Libertine" charset="0"/>
                <a:cs typeface="Linux Libertine" charset="0"/>
              </a:rPr>
              <a:t>Answer </a:t>
            </a:r>
            <a:r>
              <a:rPr lang="en-US" sz="2800" b="1" dirty="0">
                <a:latin typeface="Linux Libertine" charset="0"/>
                <a:ea typeface="Linux Libertine" charset="0"/>
                <a:cs typeface="Linux Libertine" charset="0"/>
              </a:rPr>
              <a:t>questions</a:t>
            </a:r>
            <a:r>
              <a:rPr lang="en-US" sz="2800" dirty="0">
                <a:latin typeface="Linux Libertine" charset="0"/>
                <a:ea typeface="Linux Libertine" charset="0"/>
                <a:cs typeface="Linux Libertine" charset="0"/>
              </a:rPr>
              <a:t> on </a:t>
            </a:r>
            <a:r>
              <a:rPr lang="en-US" sz="2800" b="1" dirty="0">
                <a:latin typeface="Linux Libertine" charset="0"/>
                <a:ea typeface="Linux Libertine" charset="0"/>
                <a:cs typeface="Linux Libertine" charset="0"/>
              </a:rPr>
              <a:t>data</a:t>
            </a:r>
            <a:r>
              <a:rPr lang="en-US" sz="2800" dirty="0">
                <a:latin typeface="Linux Libertine" charset="0"/>
                <a:ea typeface="Linux Libertine" charset="0"/>
                <a:cs typeface="Linux Libertine" charset="0"/>
              </a:rPr>
              <a:t>, using a network representation</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How do we </a:t>
            </a:r>
            <a:r>
              <a:rPr lang="en-US" sz="2800" b="1" dirty="0">
                <a:latin typeface="Linux Libertine" charset="0"/>
                <a:ea typeface="Linux Libertine" charset="0"/>
                <a:cs typeface="Linux Libertine" charset="0"/>
              </a:rPr>
              <a:t>define</a:t>
            </a:r>
            <a:r>
              <a:rPr lang="en-US" sz="2800" i="1" dirty="0">
                <a:latin typeface="Linux Libertine" charset="0"/>
                <a:ea typeface="Linux Libertine" charset="0"/>
                <a:cs typeface="Linux Libertine" charset="0"/>
              </a:rPr>
              <a:t> </a:t>
            </a:r>
            <a:r>
              <a:rPr lang="en-US" sz="2800" dirty="0">
                <a:latin typeface="Linux Libertine" charset="0"/>
                <a:ea typeface="Linux Libertine" charset="0"/>
                <a:cs typeface="Linux Libertine" charset="0"/>
              </a:rPr>
              <a:t>or infer the network?</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How do we evaluate the </a:t>
            </a:r>
            <a:r>
              <a:rPr lang="en-US" sz="2800" b="1" dirty="0">
                <a:latin typeface="Linux Libertine" charset="0"/>
                <a:ea typeface="Linux Libertine" charset="0"/>
                <a:cs typeface="Linux Libertine" charset="0"/>
              </a:rPr>
              <a:t>utility</a:t>
            </a:r>
            <a:r>
              <a:rPr lang="en-US" sz="2800" dirty="0">
                <a:latin typeface="Linux Libertine" charset="0"/>
                <a:ea typeface="Linux Libertine" charset="0"/>
                <a:cs typeface="Linux Libertine" charset="0"/>
              </a:rPr>
              <a:t> of this choice? </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Many choices for translating data to a network to answer questions</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My thesis: these choices </a:t>
            </a:r>
            <a:r>
              <a:rPr lang="en-US" sz="2800" i="1" dirty="0">
                <a:latin typeface="Linux Libertine" charset="0"/>
                <a:ea typeface="Linux Libertine" charset="0"/>
                <a:cs typeface="Linux Libertine" charset="0"/>
              </a:rPr>
              <a:t>matter</a:t>
            </a:r>
            <a:endParaRPr lang="en-US" sz="2800" dirty="0">
              <a:latin typeface="Linux Libertine" charset="0"/>
              <a:ea typeface="Linux Libertine" charset="0"/>
              <a:cs typeface="Linux Libertine" charset="0"/>
            </a:endParaRPr>
          </a:p>
        </p:txBody>
      </p:sp>
      <p:sp>
        <p:nvSpPr>
          <p:cNvPr id="9" name="Rectangle 8">
            <a:extLst>
              <a:ext uri="{FF2B5EF4-FFF2-40B4-BE49-F238E27FC236}">
                <a16:creationId xmlns:a16="http://schemas.microsoft.com/office/drawing/2014/main" id="{090978E3-112B-4213-BE8E-6AC925839D00}"/>
              </a:ext>
            </a:extLst>
          </p:cNvPr>
          <p:cNvSpPr/>
          <p:nvPr/>
        </p:nvSpPr>
        <p:spPr>
          <a:xfrm>
            <a:off x="429065" y="1905939"/>
            <a:ext cx="2862776" cy="1653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B8C25F-9B9E-4402-9BD7-2DF1F073AC68}"/>
              </a:ext>
            </a:extLst>
          </p:cNvPr>
          <p:cNvSpPr/>
          <p:nvPr/>
        </p:nvSpPr>
        <p:spPr>
          <a:xfrm>
            <a:off x="2097410" y="1906726"/>
            <a:ext cx="3121704" cy="1653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1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0"/>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xEl>
                                              <p:pRg st="3" end="3"/>
                                            </p:txEl>
                                          </p:spTgt>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animBg="1"/>
      <p:bldP spid="9" grpId="1" animBg="1"/>
      <p:bldP spid="10" grpId="0"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3C0CC0-EB41-4282-A997-5FABC76C63DA}"/>
              </a:ext>
            </a:extLst>
          </p:cNvPr>
          <p:cNvSpPr>
            <a:spLocks noGrp="1"/>
          </p:cNvSpPr>
          <p:nvPr>
            <p:ph type="sldNum" sz="quarter" idx="4"/>
          </p:nvPr>
        </p:nvSpPr>
        <p:spPr/>
        <p:txBody>
          <a:bodyPr/>
          <a:lstStyle/>
          <a:p>
            <a:fld id="{E1C7F28F-C94C-4042-84D8-4BC2F207C7AD}" type="slidenum">
              <a:rPr lang="en-US" smtClean="0"/>
              <a:t>6</a:t>
            </a:fld>
            <a:endParaRPr lang="en-US"/>
          </a:p>
        </p:txBody>
      </p:sp>
      <p:sp>
        <p:nvSpPr>
          <p:cNvPr id="3" name="Title 2">
            <a:extLst>
              <a:ext uri="{FF2B5EF4-FFF2-40B4-BE49-F238E27FC236}">
                <a16:creationId xmlns:a16="http://schemas.microsoft.com/office/drawing/2014/main" id="{4EFAFE8A-C2F0-4E0E-9C3A-AAE3F357A903}"/>
              </a:ext>
            </a:extLst>
          </p:cNvPr>
          <p:cNvSpPr>
            <a:spLocks noGrp="1"/>
          </p:cNvSpPr>
          <p:nvPr>
            <p:ph type="title"/>
          </p:nvPr>
        </p:nvSpPr>
        <p:spPr/>
        <p:txBody>
          <a:bodyPr/>
          <a:lstStyle/>
          <a:p>
            <a:r>
              <a:rPr lang="en-US"/>
              <a:t>Organization</a:t>
            </a:r>
          </a:p>
        </p:txBody>
      </p:sp>
      <p:sp>
        <p:nvSpPr>
          <p:cNvPr id="4" name="Text Placeholder 3">
            <a:extLst>
              <a:ext uri="{FF2B5EF4-FFF2-40B4-BE49-F238E27FC236}">
                <a16:creationId xmlns:a16="http://schemas.microsoft.com/office/drawing/2014/main" id="{A12C2FDF-BAE5-48CC-B2FA-1D6C488BD9DB}"/>
              </a:ext>
            </a:extLst>
          </p:cNvPr>
          <p:cNvSpPr>
            <a:spLocks noGrp="1"/>
          </p:cNvSpPr>
          <p:nvPr>
            <p:ph type="body" sz="quarter" idx="10"/>
          </p:nvPr>
        </p:nvSpPr>
        <p:spPr/>
        <p:txBody>
          <a:bodyPr anchor="t">
            <a:normAutofit fontScale="92500" lnSpcReduction="10000"/>
          </a:bodyPr>
          <a:lstStyle/>
          <a:p>
            <a:pPr marL="381635" indent="-381635">
              <a:spcAft>
                <a:spcPts val="600"/>
              </a:spcAft>
            </a:pPr>
            <a:r>
              <a:rPr lang="en-US" b="1" dirty="0">
                <a:solidFill>
                  <a:schemeClr val="tx1"/>
                </a:solidFill>
                <a:latin typeface="Linux Libertine"/>
              </a:rPr>
              <a:t>Chapters 1-2:</a:t>
            </a:r>
            <a:r>
              <a:rPr lang="en-US" dirty="0">
                <a:solidFill>
                  <a:schemeClr val="tx1"/>
                </a:solidFill>
                <a:latin typeface="Linux Libertine"/>
              </a:rPr>
              <a:t> Network structure inference survey (ACM Computing Surveys). Application areas</a:t>
            </a:r>
          </a:p>
          <a:p>
            <a:pPr marL="381635" indent="-381635">
              <a:spcAft>
                <a:spcPts val="600"/>
              </a:spcAft>
            </a:pPr>
            <a:r>
              <a:rPr lang="en-US" b="1" dirty="0">
                <a:solidFill>
                  <a:schemeClr val="tx1"/>
                </a:solidFill>
                <a:latin typeface="Linux Libertine"/>
              </a:rPr>
              <a:t>Chapters 3:</a:t>
            </a:r>
            <a:r>
              <a:rPr lang="en-US" dirty="0">
                <a:solidFill>
                  <a:schemeClr val="tx1"/>
                </a:solidFill>
                <a:latin typeface="Linux Libertine"/>
              </a:rPr>
              <a:t> task-oriented network model selection, efficiency problem formulations</a:t>
            </a:r>
          </a:p>
          <a:p>
            <a:pPr marL="381635" indent="-381635">
              <a:spcAft>
                <a:spcPts val="600"/>
              </a:spcAft>
            </a:pPr>
            <a:r>
              <a:rPr lang="en-US" b="1" dirty="0">
                <a:solidFill>
                  <a:schemeClr val="tx1"/>
                </a:solidFill>
                <a:latin typeface="Linux Libertine"/>
              </a:rPr>
              <a:t>Chapter 4</a:t>
            </a:r>
            <a:r>
              <a:rPr lang="en-US" dirty="0">
                <a:solidFill>
                  <a:schemeClr val="tx1"/>
                </a:solidFill>
                <a:latin typeface="Linux Libertine"/>
              </a:rPr>
              <a:t>: Methodology for model selection (3-4 in submission: IEEE TKDE)</a:t>
            </a:r>
          </a:p>
          <a:p>
            <a:pPr marL="381635" indent="-381635">
              <a:spcAft>
                <a:spcPts val="600"/>
              </a:spcAft>
            </a:pPr>
            <a:r>
              <a:rPr lang="en-US" b="1" dirty="0">
                <a:solidFill>
                  <a:schemeClr val="tx1"/>
                </a:solidFill>
                <a:latin typeface="Linux Libertine"/>
              </a:rPr>
              <a:t>Chapter 5:</a:t>
            </a:r>
            <a:r>
              <a:rPr lang="en-US" dirty="0">
                <a:solidFill>
                  <a:schemeClr val="tx1"/>
                </a:solidFill>
                <a:latin typeface="Linux Libertine"/>
              </a:rPr>
              <a:t> Application study: baboon social network inference, interaction prediction (AAAI Workshop, Nature Scientific Reports)</a:t>
            </a:r>
          </a:p>
          <a:p>
            <a:pPr marL="381635" indent="-381635">
              <a:spcAft>
                <a:spcPts val="600"/>
              </a:spcAft>
            </a:pPr>
            <a:r>
              <a:rPr lang="en-US" b="1" dirty="0">
                <a:solidFill>
                  <a:schemeClr val="tx1"/>
                </a:solidFill>
                <a:latin typeface="Linux Libertine"/>
              </a:rPr>
              <a:t>Chapter 6:</a:t>
            </a:r>
            <a:r>
              <a:rPr lang="en-US" dirty="0">
                <a:solidFill>
                  <a:schemeClr val="tx1"/>
                </a:solidFill>
                <a:latin typeface="Linux Libertine"/>
              </a:rPr>
              <a:t> Privacy Shadow, measuring node predictability over time (in submission: KDD)</a:t>
            </a:r>
          </a:p>
        </p:txBody>
      </p:sp>
    </p:spTree>
    <p:extLst>
      <p:ext uri="{BB962C8B-B14F-4D97-AF65-F5344CB8AC3E}">
        <p14:creationId xmlns:p14="http://schemas.microsoft.com/office/powerpoint/2010/main" val="337799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7</a:t>
            </a:fld>
            <a:endParaRPr lang="en-US"/>
          </a:p>
        </p:txBody>
      </p:sp>
      <p:sp>
        <p:nvSpPr>
          <p:cNvPr id="3" name="Title 2"/>
          <p:cNvSpPr>
            <a:spLocks noGrp="1"/>
          </p:cNvSpPr>
          <p:nvPr>
            <p:ph type="title"/>
          </p:nvPr>
        </p:nvSpPr>
        <p:spPr/>
        <p:txBody>
          <a:bodyPr>
            <a:normAutofit fontScale="90000"/>
          </a:bodyPr>
          <a:lstStyle/>
          <a:p>
            <a:r>
              <a:rPr lang="en-US"/>
              <a:t>Predictive Evaluation: Inference</a:t>
            </a:r>
          </a:p>
        </p:txBody>
      </p:sp>
      <p:sp>
        <p:nvSpPr>
          <p:cNvPr id="5" name="TextBox 4"/>
          <p:cNvSpPr txBox="1"/>
          <p:nvPr/>
        </p:nvSpPr>
        <p:spPr>
          <a:xfrm>
            <a:off x="1117549" y="6882926"/>
            <a:ext cx="8879579" cy="923330"/>
          </a:xfrm>
          <a:prstGeom prst="rect">
            <a:avLst/>
          </a:prstGeom>
          <a:noFill/>
        </p:spPr>
        <p:txBody>
          <a:bodyPr wrap="square" rtlCol="0">
            <a:spAutoFit/>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Farine</a:t>
            </a:r>
            <a:r>
              <a:rPr lang="en-US" dirty="0">
                <a:latin typeface="Linux Libertine" panose="02000503000000000000" pitchFamily="2" charset="0"/>
                <a:ea typeface="Linux Libertine" panose="02000503000000000000" pitchFamily="2" charset="0"/>
                <a:cs typeface="Linux Libertine" panose="02000503000000000000" pitchFamily="2" charset="0"/>
              </a:rPr>
              <a:t>, D. R., </a:t>
            </a:r>
            <a:r>
              <a:rPr lang="en-US" dirty="0" err="1">
                <a:latin typeface="Linux Libertine" panose="02000503000000000000" pitchFamily="2" charset="0"/>
                <a:ea typeface="Linux Libertine" panose="02000503000000000000" pitchFamily="2" charset="0"/>
                <a:cs typeface="Linux Libertine" panose="02000503000000000000" pitchFamily="2" charset="0"/>
              </a:rPr>
              <a:t>Strandburg-Peshkin</a:t>
            </a:r>
            <a:r>
              <a:rPr lang="en-US" dirty="0">
                <a:latin typeface="Linux Libertine" panose="02000503000000000000" pitchFamily="2" charset="0"/>
                <a:ea typeface="Linux Libertine" panose="02000503000000000000" pitchFamily="2" charset="0"/>
                <a:cs typeface="Linux Libertine" panose="02000503000000000000" pitchFamily="2" charset="0"/>
              </a:rPr>
              <a:t>, A., Berger-Wolf, T., </a:t>
            </a:r>
            <a:r>
              <a:rPr lang="en-US" dirty="0" err="1">
                <a:latin typeface="Linux Libertine" panose="02000503000000000000" pitchFamily="2" charset="0"/>
                <a:ea typeface="Linux Libertine" panose="02000503000000000000" pitchFamily="2" charset="0"/>
                <a:cs typeface="Linux Libertine" panose="02000503000000000000" pitchFamily="2" charset="0"/>
              </a:rPr>
              <a:t>Ziebart</a:t>
            </a:r>
            <a:r>
              <a:rPr lang="en-US" dirty="0">
                <a:latin typeface="Linux Libertine" panose="02000503000000000000" pitchFamily="2" charset="0"/>
                <a:ea typeface="Linux Libertine" panose="02000503000000000000" pitchFamily="2" charset="0"/>
                <a:cs typeface="Linux Libertine" panose="02000503000000000000" pitchFamily="2" charset="0"/>
              </a:rPr>
              <a:t>, B., </a:t>
            </a:r>
            <a:r>
              <a:rPr lang="en-US" b="1" dirty="0">
                <a:latin typeface="Linux Libertine" panose="02000503000000000000" pitchFamily="2" charset="0"/>
                <a:ea typeface="Linux Libertine" panose="02000503000000000000" pitchFamily="2" charset="0"/>
                <a:cs typeface="Linux Libertine" panose="02000503000000000000" pitchFamily="2" charset="0"/>
              </a:rPr>
              <a:t>Brugere, I</a:t>
            </a:r>
            <a:r>
              <a:rPr lang="en-US" dirty="0">
                <a:latin typeface="Linux Libertine" panose="02000503000000000000" pitchFamily="2" charset="0"/>
                <a:ea typeface="Linux Libertine" panose="02000503000000000000" pitchFamily="2" charset="0"/>
                <a:cs typeface="Linux Libertine" panose="02000503000000000000" pitchFamily="2" charset="0"/>
              </a:rPr>
              <a:t>., Li, J., &amp; </a:t>
            </a:r>
            <a:r>
              <a:rPr lang="en-US" dirty="0" err="1">
                <a:latin typeface="Linux Libertine" panose="02000503000000000000" pitchFamily="2" charset="0"/>
                <a:ea typeface="Linux Libertine" panose="02000503000000000000" pitchFamily="2" charset="0"/>
                <a:cs typeface="Linux Libertine" panose="02000503000000000000" pitchFamily="2" charset="0"/>
              </a:rPr>
              <a:t>Crofoot</a:t>
            </a:r>
            <a:r>
              <a:rPr lang="en-US" dirty="0">
                <a:latin typeface="Linux Libertine" panose="02000503000000000000" pitchFamily="2" charset="0"/>
                <a:ea typeface="Linux Libertine" panose="02000503000000000000" pitchFamily="2" charset="0"/>
                <a:cs typeface="Linux Libertine" panose="02000503000000000000" pitchFamily="2" charset="0"/>
              </a:rPr>
              <a:t>, M. C. (2016). Both nearest </a:t>
            </a:r>
            <a:r>
              <a:rPr lang="en-US" dirty="0" err="1">
                <a:latin typeface="Linux Libertine" panose="02000503000000000000" pitchFamily="2" charset="0"/>
                <a:ea typeface="Linux Libertine" panose="02000503000000000000" pitchFamily="2" charset="0"/>
                <a:cs typeface="Linux Libertine" panose="02000503000000000000" pitchFamily="2" charset="0"/>
              </a:rPr>
              <a:t>neighbours</a:t>
            </a:r>
            <a:r>
              <a:rPr lang="en-US" dirty="0">
                <a:latin typeface="Linux Libertine" panose="02000503000000000000" pitchFamily="2" charset="0"/>
                <a:ea typeface="Linux Libertine" panose="02000503000000000000" pitchFamily="2" charset="0"/>
                <a:cs typeface="Linux Libertine" panose="02000503000000000000" pitchFamily="2" charset="0"/>
              </a:rPr>
              <a:t> and long-term affiliates predict individual locations during collective movement in wild baboons. </a:t>
            </a:r>
            <a:r>
              <a:rPr lang="en-US" i="1" dirty="0">
                <a:latin typeface="Linux Libertine" panose="02000503000000000000" pitchFamily="2" charset="0"/>
                <a:ea typeface="Linux Libertine" panose="02000503000000000000" pitchFamily="2" charset="0"/>
                <a:cs typeface="Linux Libertine" panose="02000503000000000000" pitchFamily="2" charset="0"/>
              </a:rPr>
              <a:t>Nature Scientific Reports.</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p:pic>
        <p:nvPicPr>
          <p:cNvPr id="10" name="BaboonsMoving.mov">
            <a:hlinkClick r:id="" action="ppaction://media"/>
            <a:extLst>
              <a:ext uri="{FF2B5EF4-FFF2-40B4-BE49-F238E27FC236}">
                <a16:creationId xmlns:a16="http://schemas.microsoft.com/office/drawing/2014/main" id="{AED146F8-3CA5-4879-A63F-EC70093255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72734" y="858306"/>
            <a:ext cx="5712931" cy="1917421"/>
          </a:xfrm>
          <a:prstGeom prst="rect">
            <a:avLst/>
          </a:prstGeom>
        </p:spPr>
      </p:pic>
      <p:sp>
        <p:nvSpPr>
          <p:cNvPr id="12" name="Text Placeholder 11">
            <a:extLst>
              <a:ext uri="{FF2B5EF4-FFF2-40B4-BE49-F238E27FC236}">
                <a16:creationId xmlns:a16="http://schemas.microsoft.com/office/drawing/2014/main" id="{69318166-F6DC-5741-98DA-3F236B8BCC1B}"/>
              </a:ext>
            </a:extLst>
          </p:cNvPr>
          <p:cNvSpPr>
            <a:spLocks noGrp="1"/>
          </p:cNvSpPr>
          <p:nvPr>
            <p:ph type="body" sz="quarter" idx="10"/>
          </p:nvPr>
        </p:nvSpPr>
        <p:spPr>
          <a:xfrm>
            <a:off x="304800" y="2872033"/>
            <a:ext cx="9250680" cy="3914641"/>
          </a:xfrm>
        </p:spPr>
        <p:txBody>
          <a:bodyPr/>
          <a:lstStyle/>
          <a:p>
            <a:r>
              <a:rPr lang="en-US" sz="2800" dirty="0"/>
              <a:t>Infer and evaluate various network models, where neighbors predict an individual’s future location</a:t>
            </a:r>
          </a:p>
        </p:txBody>
      </p:sp>
      <p:grpSp>
        <p:nvGrpSpPr>
          <p:cNvPr id="7" name="Group 6">
            <a:extLst>
              <a:ext uri="{FF2B5EF4-FFF2-40B4-BE49-F238E27FC236}">
                <a16:creationId xmlns:a16="http://schemas.microsoft.com/office/drawing/2014/main" id="{A6F32986-FB2F-424A-85D8-35F8FF0D9FFE}"/>
              </a:ext>
            </a:extLst>
          </p:cNvPr>
          <p:cNvGrpSpPr/>
          <p:nvPr/>
        </p:nvGrpSpPr>
        <p:grpSpPr>
          <a:xfrm>
            <a:off x="1669066" y="3886200"/>
            <a:ext cx="6712934" cy="2746717"/>
            <a:chOff x="1096907" y="3406356"/>
            <a:chExt cx="8170463" cy="3668710"/>
          </a:xfrm>
        </p:grpSpPr>
        <p:pic>
          <p:nvPicPr>
            <p:cNvPr id="8" name="Picture 7">
              <a:extLst>
                <a:ext uri="{FF2B5EF4-FFF2-40B4-BE49-F238E27FC236}">
                  <a16:creationId xmlns:a16="http://schemas.microsoft.com/office/drawing/2014/main" id="{9FB2104D-7234-4B17-A5CB-3DE23BB6A08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117549" y="3406356"/>
              <a:ext cx="3100974" cy="3200400"/>
            </a:xfrm>
            <a:prstGeom prst="rect">
              <a:avLst/>
            </a:prstGeom>
          </p:spPr>
        </p:pic>
        <p:pic>
          <p:nvPicPr>
            <p:cNvPr id="9" name="Picture 8">
              <a:extLst>
                <a:ext uri="{FF2B5EF4-FFF2-40B4-BE49-F238E27FC236}">
                  <a16:creationId xmlns:a16="http://schemas.microsoft.com/office/drawing/2014/main" id="{2EB77CE5-9BC5-4190-B07C-A19C5A9A761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12380" y="3406356"/>
              <a:ext cx="4254990" cy="3200400"/>
            </a:xfrm>
            <a:prstGeom prst="rect">
              <a:avLst/>
            </a:prstGeom>
          </p:spPr>
        </p:pic>
        <p:sp>
          <p:nvSpPr>
            <p:cNvPr id="11" name="TextBox 10">
              <a:extLst>
                <a:ext uri="{FF2B5EF4-FFF2-40B4-BE49-F238E27FC236}">
                  <a16:creationId xmlns:a16="http://schemas.microsoft.com/office/drawing/2014/main" id="{E40C73B2-4F60-41C5-AE7D-544A7A93F2F1}"/>
                </a:ext>
              </a:extLst>
            </p:cNvPr>
            <p:cNvSpPr txBox="1"/>
            <p:nvPr/>
          </p:nvSpPr>
          <p:spPr>
            <a:xfrm>
              <a:off x="1096907" y="6613402"/>
              <a:ext cx="3121617" cy="461664"/>
            </a:xfrm>
            <a:prstGeom prst="rect">
              <a:avLst/>
            </a:prstGeom>
            <a:noFill/>
          </p:spPr>
          <p:txBody>
            <a:bodyPr wrap="none" rtlCol="0">
              <a:spAutoFit/>
            </a:bodyPr>
            <a:lstStyle/>
            <a:p>
              <a:r>
                <a:rPr lang="en-US" sz="2400">
                  <a:latin typeface="Linux Libertine" charset="0"/>
                  <a:ea typeface="Linux Libertine" charset="0"/>
                  <a:cs typeface="Linux Libertine" charset="0"/>
                </a:rPr>
                <a:t>Short-term Associations</a:t>
              </a:r>
            </a:p>
          </p:txBody>
        </p:sp>
        <p:sp>
          <p:nvSpPr>
            <p:cNvPr id="13" name="TextBox 12">
              <a:extLst>
                <a:ext uri="{FF2B5EF4-FFF2-40B4-BE49-F238E27FC236}">
                  <a16:creationId xmlns:a16="http://schemas.microsoft.com/office/drawing/2014/main" id="{85B5C867-6936-4FEC-AAFD-BEC80B05771F}"/>
                </a:ext>
              </a:extLst>
            </p:cNvPr>
            <p:cNvSpPr txBox="1"/>
            <p:nvPr/>
          </p:nvSpPr>
          <p:spPr>
            <a:xfrm>
              <a:off x="5683679" y="6613400"/>
              <a:ext cx="2912392" cy="461666"/>
            </a:xfrm>
            <a:prstGeom prst="rect">
              <a:avLst/>
            </a:prstGeom>
            <a:noFill/>
          </p:spPr>
          <p:txBody>
            <a:bodyPr wrap="none" rtlCol="0">
              <a:spAutoFit/>
            </a:bodyPr>
            <a:lstStyle/>
            <a:p>
              <a:r>
                <a:rPr lang="en-US" sz="2400">
                  <a:latin typeface="Linux Libertine" charset="0"/>
                  <a:ea typeface="Linux Libertine" charset="0"/>
                  <a:cs typeface="Linux Libertine" charset="0"/>
                </a:rPr>
                <a:t>Long-term Affiliations</a:t>
              </a:r>
            </a:p>
          </p:txBody>
        </p:sp>
      </p:grpSp>
    </p:spTree>
    <p:extLst>
      <p:ext uri="{BB962C8B-B14F-4D97-AF65-F5344CB8AC3E}">
        <p14:creationId xmlns:p14="http://schemas.microsoft.com/office/powerpoint/2010/main" val="306651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vol="80000">
                <p:cTn id="20" fill="hold" display="0">
                  <p:stCondLst>
                    <p:cond delay="indefinite"/>
                  </p:stCondLst>
                </p:cTn>
                <p:tgtEl>
                  <p:spTgt spid="1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EAE5C8-3987-ED4C-915D-49C35BBBFC95}"/>
              </a:ext>
            </a:extLst>
          </p:cNvPr>
          <p:cNvSpPr>
            <a:spLocks noGrp="1"/>
          </p:cNvSpPr>
          <p:nvPr>
            <p:ph type="sldNum" sz="quarter" idx="4"/>
          </p:nvPr>
        </p:nvSpPr>
        <p:spPr/>
        <p:txBody>
          <a:bodyPr/>
          <a:lstStyle/>
          <a:p>
            <a:fld id="{E1C7F28F-C94C-4042-84D8-4BC2F207C7AD}" type="slidenum">
              <a:rPr lang="en-US" smtClean="0"/>
              <a:t>8</a:t>
            </a:fld>
            <a:endParaRPr lang="en-US"/>
          </a:p>
        </p:txBody>
      </p:sp>
      <p:sp>
        <p:nvSpPr>
          <p:cNvPr id="3" name="Title 2">
            <a:extLst>
              <a:ext uri="{FF2B5EF4-FFF2-40B4-BE49-F238E27FC236}">
                <a16:creationId xmlns:a16="http://schemas.microsoft.com/office/drawing/2014/main" id="{13FFEDF2-884A-644F-A7D1-FF7F9EBF21E3}"/>
              </a:ext>
            </a:extLst>
          </p:cNvPr>
          <p:cNvSpPr>
            <a:spLocks noGrp="1"/>
          </p:cNvSpPr>
          <p:nvPr>
            <p:ph type="title"/>
          </p:nvPr>
        </p:nvSpPr>
        <p:spPr/>
        <p:txBody>
          <a:bodyPr/>
          <a:lstStyle/>
          <a:p>
            <a:r>
              <a:rPr lang="en-US" dirty="0"/>
              <a:t>Selected networks and behavior</a:t>
            </a:r>
          </a:p>
        </p:txBody>
      </p:sp>
      <p:sp>
        <p:nvSpPr>
          <p:cNvPr id="4" name="Text Placeholder 3">
            <a:extLst>
              <a:ext uri="{FF2B5EF4-FFF2-40B4-BE49-F238E27FC236}">
                <a16:creationId xmlns:a16="http://schemas.microsoft.com/office/drawing/2014/main" id="{7C9FDC4F-76BA-3545-A81D-1B4132DFD568}"/>
              </a:ext>
            </a:extLst>
          </p:cNvPr>
          <p:cNvSpPr>
            <a:spLocks noGrp="1"/>
          </p:cNvSpPr>
          <p:nvPr>
            <p:ph type="body" sz="quarter" idx="10"/>
          </p:nvPr>
        </p:nvSpPr>
        <p:spPr>
          <a:xfrm>
            <a:off x="304800" y="4736381"/>
            <a:ext cx="9448800" cy="2331487"/>
          </a:xfrm>
        </p:spPr>
        <p:txBody>
          <a:bodyPr>
            <a:normAutofit fontScale="92500" lnSpcReduction="20000"/>
          </a:bodyPr>
          <a:lstStyle/>
          <a:p>
            <a:r>
              <a:rPr lang="en-US" dirty="0"/>
              <a:t>Selected networks give better understanding of troop behavior</a:t>
            </a:r>
          </a:p>
          <a:p>
            <a:r>
              <a:rPr lang="en-US" dirty="0"/>
              <a:t>Between 4-6 neighbors (of N=26)</a:t>
            </a:r>
          </a:p>
          <a:p>
            <a:r>
              <a:rPr lang="en-US" dirty="0"/>
              <a:t>Selected model changes to long-term affiliates (&gt;10 minutes)</a:t>
            </a:r>
          </a:p>
        </p:txBody>
      </p:sp>
      <p:pic>
        <p:nvPicPr>
          <p:cNvPr id="11" name="Picture 10" descr="A screenshot of a cell phone&#10;&#10;Description automatically generated">
            <a:extLst>
              <a:ext uri="{FF2B5EF4-FFF2-40B4-BE49-F238E27FC236}">
                <a16:creationId xmlns:a16="http://schemas.microsoft.com/office/drawing/2014/main" id="{D7813F29-5DCC-48B2-A1AE-BD161099474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88123" y="897996"/>
            <a:ext cx="6682153" cy="3838385"/>
          </a:xfrm>
          <a:prstGeom prst="rect">
            <a:avLst/>
          </a:prstGeom>
        </p:spPr>
      </p:pic>
      <p:cxnSp>
        <p:nvCxnSpPr>
          <p:cNvPr id="13" name="Straight Arrow Connector 12">
            <a:extLst>
              <a:ext uri="{FF2B5EF4-FFF2-40B4-BE49-F238E27FC236}">
                <a16:creationId xmlns:a16="http://schemas.microsoft.com/office/drawing/2014/main" id="{BCB91829-65F3-4907-9911-2947F4EFCA44}"/>
              </a:ext>
            </a:extLst>
          </p:cNvPr>
          <p:cNvCxnSpPr>
            <a:cxnSpLocks/>
          </p:cNvCxnSpPr>
          <p:nvPr/>
        </p:nvCxnSpPr>
        <p:spPr>
          <a:xfrm flipV="1">
            <a:off x="1463040" y="3298874"/>
            <a:ext cx="608429" cy="2504049"/>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 name="Left Bracket 15">
            <a:extLst>
              <a:ext uri="{FF2B5EF4-FFF2-40B4-BE49-F238E27FC236}">
                <a16:creationId xmlns:a16="http://schemas.microsoft.com/office/drawing/2014/main" id="{A36B043A-5A86-4FFE-B06D-47EB2A613F4C}"/>
              </a:ext>
            </a:extLst>
          </p:cNvPr>
          <p:cNvSpPr/>
          <p:nvPr/>
        </p:nvSpPr>
        <p:spPr>
          <a:xfrm>
            <a:off x="2071469" y="2526654"/>
            <a:ext cx="175846" cy="701881"/>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4F21F4E-EB7C-4E3D-A113-322D7D9BBD2A}"/>
              </a:ext>
            </a:extLst>
          </p:cNvPr>
          <p:cNvCxnSpPr>
            <a:cxnSpLocks/>
          </p:cNvCxnSpPr>
          <p:nvPr/>
        </p:nvCxnSpPr>
        <p:spPr>
          <a:xfrm flipH="1" flipV="1">
            <a:off x="5029199" y="1519311"/>
            <a:ext cx="2744373" cy="464026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73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9</a:t>
            </a:fld>
            <a:endParaRPr lang="en-US"/>
          </a:p>
        </p:txBody>
      </p:sp>
      <p:sp>
        <p:nvSpPr>
          <p:cNvPr id="3" name="Title 2"/>
          <p:cNvSpPr>
            <a:spLocks noGrp="1"/>
          </p:cNvSpPr>
          <p:nvPr>
            <p:ph type="title"/>
          </p:nvPr>
        </p:nvSpPr>
        <p:spPr/>
        <p:txBody>
          <a:bodyPr/>
          <a:lstStyle/>
          <a:p>
            <a:r>
              <a:rPr lang="en-US"/>
              <a:t>Task-focused Model Selection</a:t>
            </a:r>
          </a:p>
        </p:txBody>
      </p:sp>
      <p:pic>
        <p:nvPicPr>
          <p:cNvPr id="5" name="Picture 4">
            <a:extLst>
              <a:ext uri="{FF2B5EF4-FFF2-40B4-BE49-F238E27FC236}">
                <a16:creationId xmlns:a16="http://schemas.microsoft.com/office/drawing/2014/main" id="{960B2B56-77B7-F04B-8D98-93CBF9306A3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3880" y="2341341"/>
            <a:ext cx="8991600" cy="3283182"/>
          </a:xfrm>
          <a:prstGeom prst="rect">
            <a:avLst/>
          </a:prstGeom>
        </p:spPr>
      </p:pic>
      <p:sp>
        <p:nvSpPr>
          <p:cNvPr id="10" name="Rectangle 9">
            <a:extLst>
              <a:ext uri="{FF2B5EF4-FFF2-40B4-BE49-F238E27FC236}">
                <a16:creationId xmlns:a16="http://schemas.microsoft.com/office/drawing/2014/main" id="{5328D57F-D9C1-6643-811D-3840177D3F62}"/>
              </a:ext>
            </a:extLst>
          </p:cNvPr>
          <p:cNvSpPr/>
          <p:nvPr/>
        </p:nvSpPr>
        <p:spPr>
          <a:xfrm>
            <a:off x="411480" y="3294346"/>
            <a:ext cx="2057400" cy="20574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0B0E3-8230-AC4D-9F7D-417D183B958D}"/>
              </a:ext>
            </a:extLst>
          </p:cNvPr>
          <p:cNvSpPr/>
          <p:nvPr/>
        </p:nvSpPr>
        <p:spPr>
          <a:xfrm>
            <a:off x="2697480" y="2532345"/>
            <a:ext cx="1524000" cy="3092177"/>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DB8368-BF90-654E-B125-1DAB8BF3F7BB}"/>
              </a:ext>
            </a:extLst>
          </p:cNvPr>
          <p:cNvSpPr/>
          <p:nvPr/>
        </p:nvSpPr>
        <p:spPr>
          <a:xfrm>
            <a:off x="4602480" y="4970747"/>
            <a:ext cx="1447800" cy="4572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FE964D4-ECB8-8648-81E7-04776678E77E}"/>
              </a:ext>
            </a:extLst>
          </p:cNvPr>
          <p:cNvSpPr/>
          <p:nvPr/>
        </p:nvSpPr>
        <p:spPr>
          <a:xfrm>
            <a:off x="7421880" y="3294346"/>
            <a:ext cx="2057400" cy="6096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25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1" grpId="0" animBg="1"/>
      <p:bldP spid="31" grpId="1" animBg="1"/>
      <p:bldP spid="33" grpId="0" animBg="1"/>
      <p:bldP spid="33" grpId="1" animBg="1"/>
      <p:bldP spid="35" grpId="0" animBg="1"/>
    </p:bldLst>
  </p:timing>
</p:sld>
</file>

<file path=ppt/theme/theme1.xml><?xml version="1.0" encoding="utf-8"?>
<a:theme xmlns:a="http://schemas.openxmlformats.org/drawingml/2006/main" name="comppopbio_newest">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mppopbio_blue" id="{D80C641C-72BD-2844-AD6E-A8A7BD369EC3}" vid="{CA6B4953-9529-CB42-A195-B7B0C8020D7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comppopbio_newest</Template>
  <TotalTime>2762</TotalTime>
  <Words>2535</Words>
  <Application>Microsoft Office PowerPoint</Application>
  <PresentationFormat>Custom</PresentationFormat>
  <Paragraphs>404</Paragraphs>
  <Slides>55</Slides>
  <Notes>16</Notes>
  <HiddenSlides>23</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Calisto MT</vt:lpstr>
      <vt:lpstr>Cambria Math</vt:lpstr>
      <vt:lpstr>Linux Libertine</vt:lpstr>
      <vt:lpstr>comppopbio_newest</vt:lpstr>
      <vt:lpstr>Network Structure Inference: Methodology and Applications  Committee: Prof. Tanya Berger-Wolf Prof. Lise Getoor Prof. Chris Kanich Prof. Elena Zheleva Prof. Brian Ziebart</vt:lpstr>
      <vt:lpstr>Introduction</vt:lpstr>
      <vt:lpstr>Motivation</vt:lpstr>
      <vt:lpstr>Motivation: Contact Tracing</vt:lpstr>
      <vt:lpstr>Full details</vt:lpstr>
      <vt:lpstr>Organization</vt:lpstr>
      <vt:lpstr>Predictive Evaluation: Inference</vt:lpstr>
      <vt:lpstr>Selected networks and behavior</vt:lpstr>
      <vt:lpstr>Task-focused Model Selection</vt:lpstr>
      <vt:lpstr>Tasks and Datasets</vt:lpstr>
      <vt:lpstr>Take-Away: Task-focused selection</vt:lpstr>
      <vt:lpstr>Efficiency (Overview)</vt:lpstr>
      <vt:lpstr>Efficiency (Overview)</vt:lpstr>
      <vt:lpstr>Take-away: Efficiency</vt:lpstr>
      <vt:lpstr>Privacy Shadow</vt:lpstr>
      <vt:lpstr>Privacy Shadow</vt:lpstr>
      <vt:lpstr>Privacy Shadow</vt:lpstr>
      <vt:lpstr>Privacy Shadow</vt:lpstr>
      <vt:lpstr>Privacy Shadow</vt:lpstr>
      <vt:lpstr>Privacy Shadow</vt:lpstr>
      <vt:lpstr>Privacy Shadow</vt:lpstr>
      <vt:lpstr>Privacy Shadow</vt:lpstr>
      <vt:lpstr>Privacy Shadow</vt:lpstr>
      <vt:lpstr>Privacy Shadow</vt:lpstr>
      <vt:lpstr>Privacy Shadow</vt:lpstr>
      <vt:lpstr>Results: Lastfm</vt:lpstr>
      <vt:lpstr>Results: Aminer</vt:lpstr>
      <vt:lpstr>Results: Movielens</vt:lpstr>
      <vt:lpstr>Results: Predicting Privacy Shadow</vt:lpstr>
      <vt:lpstr>Conclusions and Future Work</vt:lpstr>
      <vt:lpstr>Future Work</vt:lpstr>
      <vt:lpstr>Thank You,  Questions?</vt:lpstr>
      <vt:lpstr>Questions as Graph Problems</vt:lpstr>
      <vt:lpstr>“Why?” : Problem Scope</vt:lpstr>
      <vt:lpstr>Network definition</vt:lpstr>
      <vt:lpstr>Network definition</vt:lpstr>
      <vt:lpstr>Similarity Graph Models</vt:lpstr>
      <vt:lpstr>Datasets</vt:lpstr>
      <vt:lpstr>Precision and Rank Consistency</vt:lpstr>
      <vt:lpstr>Cross-Task Model Selection</vt:lpstr>
      <vt:lpstr>Efficiency-based Model Selection</vt:lpstr>
      <vt:lpstr>Node weighting Functions</vt:lpstr>
      <vt:lpstr>Efficiency: Node Tasks</vt:lpstr>
      <vt:lpstr>Model Selection Results</vt:lpstr>
      <vt:lpstr>Model Significance</vt:lpstr>
      <vt:lpstr>Privacy Shadow</vt:lpstr>
      <vt:lpstr>Hard Break</vt:lpstr>
      <vt:lpstr>Graph convolutional networks</vt:lpstr>
      <vt:lpstr>Graph convolutional networks</vt:lpstr>
      <vt:lpstr>Graph attention networks</vt:lpstr>
      <vt:lpstr>Full batch training</vt:lpstr>
      <vt:lpstr>Open questions: end-to-end learning</vt:lpstr>
      <vt:lpstr>“Structure is Everywhere”</vt:lpstr>
      <vt:lpstr>Future Work</vt:lpstr>
      <vt:lpstr>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Brugere, Ivan Curtis</dc:creator>
  <cp:lastModifiedBy>Ivan Brugere</cp:lastModifiedBy>
  <cp:revision>10</cp:revision>
  <dcterms:created xsi:type="dcterms:W3CDTF">2018-07-30T02:54:14Z</dcterms:created>
  <dcterms:modified xsi:type="dcterms:W3CDTF">2020-09-13T22:55:02Z</dcterms:modified>
</cp:coreProperties>
</file>